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embeddedFontLst>
    <p:embeddedFont>
      <p:font typeface="Poppins" panose="00000500000000000000" pitchFamily="2" charset="0"/>
      <p:regular r:id="rId10"/>
      <p:bold r:id="rId11"/>
      <p:italic r:id="rId12"/>
      <p:boldItalic r:id="rId13"/>
    </p:embeddedFont>
    <p:embeddedFont>
      <p:font typeface="Poppins Light" panose="00000400000000000000" pitchFamily="2" charset="0"/>
      <p:regular r:id="rId14"/>
      <p:italic r:id="rId15"/>
    </p:embeddedFont>
    <p:embeddedFont>
      <p:font typeface="Roboto Light" panose="02000000000000000000" pitchFamily="2" charset="0"/>
      <p:regular r:id="rId16"/>
      <p:italic r:id="rId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desplazar la diapositiva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las notas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&lt;cabecera&gt;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</a:p>
        </p:txBody>
      </p:sp>
      <p:sp>
        <p:nvSpPr>
          <p:cNvPr id="37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38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AB2DDBA-EFFC-4F24-9547-175E8FE5D2C6}" type="slidenum"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A18AC72F-414E-4F70-A66F-F183CAF9D77A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54A634FA-6FCE-4383-B9A9-E5C919D1D8C6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8A937B8-C1D3-454F-B12D-807BA818DF7A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A7E92FCC-3674-4534-B2E8-B96EA66E97C4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6EA5A1AA-133F-4200-A0B1-A9E4F6AA2029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0F827863-C6D1-40A7-BB31-66CC756B3391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9191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5050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del texto de título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9191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Shape 1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5050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del texto de título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9191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1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5050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del texto de título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9191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1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5050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del texto de título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9191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1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5050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del texto de título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9191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5050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del texto de título</a:t>
            </a: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9191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05050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726560" y="841680"/>
            <a:ext cx="5690880" cy="1965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rmAutofit/>
          </a:bodyPr>
          <a:lstStyle>
            <a:lvl1pPr indent="0" algn="ctr" defTabSz="914400">
              <a:lnSpc>
                <a:spcPct val="100000"/>
              </a:lnSpc>
              <a:buNone/>
              <a:defRPr lang="en-US" sz="3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3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s-ES" sz="3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dt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&lt;fecha/hora&gt;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ftr" idx="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3875AAE6-6259-4D84-8D14-D5E6F14BCE92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‹#›</a:t>
            </a:fld>
            <a:endParaRPr lang="es-E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15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0" y="0"/>
            <a:ext cx="9143640" cy="5143320"/>
          </a:xfrm>
          <a:prstGeom prst="rect">
            <a:avLst/>
          </a:prstGeom>
          <a:solidFill>
            <a:srgbClr val="F2C67B"/>
          </a:solidFill>
          <a:ln w="0">
            <a:noFill/>
          </a:ln>
        </p:spPr>
      </p:pic>
      <p:pic>
        <p:nvPicPr>
          <p:cNvPr id="40" name="Image 0" descr="preencoded.png"/>
          <p:cNvPicPr/>
          <p:nvPr/>
        </p:nvPicPr>
        <p:blipFill>
          <a:blip r:embed="rId5"/>
          <a:stretch/>
        </p:blipFill>
        <p:spPr>
          <a:xfrm>
            <a:off x="5715000" y="0"/>
            <a:ext cx="342864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Image 1" descr="preencoded.png"/>
          <p:cNvPicPr/>
          <p:nvPr/>
        </p:nvPicPr>
        <p:blipFill>
          <a:blip r:embed="rId6"/>
          <a:stretch/>
        </p:blipFill>
        <p:spPr>
          <a:xfrm>
            <a:off x="5776920" y="92880"/>
            <a:ext cx="3304800" cy="49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Text 0"/>
          <p:cNvSpPr/>
          <p:nvPr/>
        </p:nvSpPr>
        <p:spPr>
          <a:xfrm>
            <a:off x="496080" y="664560"/>
            <a:ext cx="3100680" cy="38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305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El Diseño Humano</a:t>
            </a:r>
            <a:endParaRPr lang="es-E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"/>
          <p:cNvSpPr/>
          <p:nvPr/>
        </p:nvSpPr>
        <p:spPr>
          <a:xfrm>
            <a:off x="496080" y="1238040"/>
            <a:ext cx="4722480" cy="3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Un sistema de autoconocimiento que revela cómo está diseñada tu energía de forma única. No es algo para creer — es algo para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experimentar</a:t>
            </a: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.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2"/>
          <p:cNvSpPr/>
          <p:nvPr/>
        </p:nvSpPr>
        <p:spPr>
          <a:xfrm>
            <a:off x="496080" y="1774800"/>
            <a:ext cx="2298960" cy="1120680"/>
          </a:xfrm>
          <a:prstGeom prst="roundRect">
            <a:avLst>
              <a:gd name="adj" fmla="val 4647"/>
            </a:avLst>
          </a:prstGeom>
          <a:solidFill>
            <a:srgbClr val="3D3D42"/>
          </a:solidFill>
          <a:ln w="4763">
            <a:solidFill>
              <a:srgbClr val="56565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3"/>
          <p:cNvSpPr/>
          <p:nvPr/>
        </p:nvSpPr>
        <p:spPr>
          <a:xfrm>
            <a:off x="624960" y="1903320"/>
            <a:ext cx="1550160" cy="19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5E0DF"/>
                </a:solidFill>
                <a:effectLst/>
                <a:uFillTx/>
                <a:latin typeface="Poppins Light"/>
                <a:ea typeface="Poppins Light"/>
              </a:rPr>
              <a:t>Cómo vivir</a:t>
            </a:r>
            <a:endParaRPr lang="es-E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4"/>
          <p:cNvSpPr/>
          <p:nvPr/>
        </p:nvSpPr>
        <p:spPr>
          <a:xfrm>
            <a:off x="624960" y="2171520"/>
            <a:ext cx="2041560" cy="59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Descubres cómo estás diseñado para moverte por la vida de manera auténtica.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5"/>
          <p:cNvSpPr/>
          <p:nvPr/>
        </p:nvSpPr>
        <p:spPr>
          <a:xfrm>
            <a:off x="2919600" y="1774800"/>
            <a:ext cx="2298960" cy="1120680"/>
          </a:xfrm>
          <a:prstGeom prst="roundRect">
            <a:avLst>
              <a:gd name="adj" fmla="val 4647"/>
            </a:avLst>
          </a:prstGeom>
          <a:solidFill>
            <a:srgbClr val="3D3D42"/>
          </a:solidFill>
          <a:ln w="4763">
            <a:solidFill>
              <a:srgbClr val="56565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6"/>
          <p:cNvSpPr/>
          <p:nvPr/>
        </p:nvSpPr>
        <p:spPr>
          <a:xfrm>
            <a:off x="3048120" y="1903320"/>
            <a:ext cx="1550160" cy="19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5E0DF"/>
                </a:solidFill>
                <a:effectLst/>
                <a:uFillTx/>
                <a:latin typeface="Poppins Light"/>
                <a:ea typeface="Poppins Light"/>
              </a:rPr>
              <a:t>Cómo decidir</a:t>
            </a:r>
            <a:endParaRPr lang="es-E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7"/>
          <p:cNvSpPr/>
          <p:nvPr/>
        </p:nvSpPr>
        <p:spPr>
          <a:xfrm>
            <a:off x="3048120" y="2171520"/>
            <a:ext cx="2041560" cy="59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Aprendes a tomar decisiones correctas desde tu propio centro interior.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8"/>
          <p:cNvSpPr/>
          <p:nvPr/>
        </p:nvSpPr>
        <p:spPr>
          <a:xfrm>
            <a:off x="496080" y="3019680"/>
            <a:ext cx="4722480" cy="723960"/>
          </a:xfrm>
          <a:prstGeom prst="roundRect">
            <a:avLst>
              <a:gd name="adj" fmla="val 7194"/>
            </a:avLst>
          </a:prstGeom>
          <a:solidFill>
            <a:srgbClr val="3D3D42"/>
          </a:solidFill>
          <a:ln w="4763">
            <a:solidFill>
              <a:srgbClr val="56565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9"/>
          <p:cNvSpPr/>
          <p:nvPr/>
        </p:nvSpPr>
        <p:spPr>
          <a:xfrm>
            <a:off x="624960" y="3148560"/>
            <a:ext cx="1550160" cy="19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5E0DF"/>
                </a:solidFill>
                <a:effectLst/>
                <a:uFillTx/>
                <a:latin typeface="Poppins Light"/>
                <a:ea typeface="Poppins Light"/>
              </a:rPr>
              <a:t>Quién eres</a:t>
            </a:r>
            <a:endParaRPr lang="es-E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624960" y="3416760"/>
            <a:ext cx="4465080" cy="19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Dejas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de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funcionar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desde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la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mente</a:t>
            </a: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y recuerdas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cómo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ya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estás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diseñado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para ser.</a:t>
            </a:r>
            <a:endParaRPr lang="es-ES" sz="95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496080" y="3883320"/>
            <a:ext cx="4722480" cy="59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Canalizado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por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Ra Uru Hu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en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1987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en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Ibiza,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el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Diseño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Humano integra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astrología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,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los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9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centros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de chakras,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el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I Ching, la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cábala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, la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física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cuántica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y la </a:t>
            </a:r>
            <a:r>
              <a:rPr lang="en-US" sz="9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genética</a:t>
            </a:r>
            <a:r>
              <a:rPr lang="en-US" sz="9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. 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No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viene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a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decirte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quién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eres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,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sino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a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mostrarte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cómo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dejar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de ser lo que no </a:t>
            </a:r>
            <a:r>
              <a:rPr lang="en-US" sz="950" b="0" i="1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eres</a:t>
            </a:r>
            <a:r>
              <a:rPr lang="en-US" sz="950" b="0" i="1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.</a:t>
            </a:r>
            <a:endParaRPr lang="es-ES" sz="95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8"/>
          <p:cNvPicPr/>
          <p:nvPr/>
        </p:nvPicPr>
        <p:blipFill>
          <a:blip r:embed="rId2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2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0" y="0"/>
            <a:ext cx="9143640" cy="5143320"/>
          </a:xfrm>
          <a:prstGeom prst="rect">
            <a:avLst/>
          </a:prstGeom>
          <a:solidFill>
            <a:srgbClr val="F2C67B"/>
          </a:solidFill>
          <a:ln w="0">
            <a:noFill/>
          </a:ln>
        </p:spPr>
      </p:pic>
      <p:pic>
        <p:nvPicPr>
          <p:cNvPr id="56" name="Image 0" descr="preencoded.png"/>
          <p:cNvPicPr/>
          <p:nvPr/>
        </p:nvPicPr>
        <p:blipFill>
          <a:blip r:embed="rId4"/>
          <a:stretch/>
        </p:blipFill>
        <p:spPr>
          <a:xfrm>
            <a:off x="0" y="0"/>
            <a:ext cx="342864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" name="Text 0"/>
          <p:cNvSpPr/>
          <p:nvPr/>
        </p:nvSpPr>
        <p:spPr>
          <a:xfrm>
            <a:off x="3925080" y="584280"/>
            <a:ext cx="4722480" cy="69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2701"/>
              </a:lnSpc>
              <a:tabLst>
                <a:tab pos="0" algn="l"/>
              </a:tabLst>
            </a:pPr>
            <a:r>
              <a:rPr lang="en-US" sz="215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Generador Puro — </a:t>
            </a:r>
            <a:r>
              <a:rPr lang="en-US" sz="2150" b="0" u="none" strike="noStrike">
                <a:solidFill>
                  <a:srgbClr val="EEE27D"/>
                </a:solidFill>
                <a:effectLst/>
                <a:uFillTx/>
                <a:latin typeface="Poppins Light"/>
                <a:ea typeface="Poppins Light"/>
              </a:rPr>
              <a:t>La Energía del Mundo</a:t>
            </a:r>
            <a:endParaRPr lang="es-ES" sz="2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1"/>
          <p:cNvSpPr/>
          <p:nvPr/>
        </p:nvSpPr>
        <p:spPr>
          <a:xfrm>
            <a:off x="3925080" y="1432800"/>
            <a:ext cx="1314360" cy="202320"/>
          </a:xfrm>
          <a:prstGeom prst="roundRect">
            <a:avLst>
              <a:gd name="adj" fmla="val 18506"/>
            </a:avLst>
          </a:prstGeom>
          <a:solidFill>
            <a:srgbClr val="25252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2"/>
          <p:cNvSpPr/>
          <p:nvPr/>
        </p:nvSpPr>
        <p:spPr>
          <a:xfrm>
            <a:off x="3992040" y="1466280"/>
            <a:ext cx="1180440" cy="13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049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TIPO · 37% DE LA POBLACIÓN</a:t>
            </a:r>
            <a:endParaRPr lang="es-E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3"/>
          <p:cNvSpPr/>
          <p:nvPr/>
        </p:nvSpPr>
        <p:spPr>
          <a:xfrm>
            <a:off x="3925080" y="1748520"/>
            <a:ext cx="4722480" cy="84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65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El tipo más abundante del sistema. Su energía es </a:t>
            </a:r>
            <a:r>
              <a:rPr lang="en-US" sz="10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constante, estable y profunda</a:t>
            </a:r>
            <a:r>
              <a:rPr lang="en-US" sz="10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: va paso a paso y necesita terminar lo que empieza — cuando es correcto. No inicia desde la mente. Atrae → responde → se compromete → sostiene. Su aura abierta y magnética trae las cosas hacia él.</a:t>
            </a:r>
            <a:endParaRPr lang="es-E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4"/>
          <p:cNvSpPr/>
          <p:nvPr/>
        </p:nvSpPr>
        <p:spPr>
          <a:xfrm>
            <a:off x="3844800" y="2710080"/>
            <a:ext cx="2385720" cy="1848600"/>
          </a:xfrm>
          <a:prstGeom prst="roundRect">
            <a:avLst>
              <a:gd name="adj" fmla="val 4347"/>
            </a:avLst>
          </a:prstGeom>
          <a:solidFill>
            <a:srgbClr val="EEE27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5"/>
          <p:cNvSpPr/>
          <p:nvPr/>
        </p:nvSpPr>
        <p:spPr>
          <a:xfrm>
            <a:off x="3956400" y="2810520"/>
            <a:ext cx="1395000" cy="17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Poppins Light"/>
                <a:ea typeface="Poppins Light"/>
              </a:rPr>
              <a:t>Estrategia</a:t>
            </a:r>
            <a:endParaRPr lang="es-ES" sz="1050" b="1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6"/>
          <p:cNvSpPr/>
          <p:nvPr/>
        </p:nvSpPr>
        <p:spPr>
          <a:xfrm>
            <a:off x="3956400" y="3085200"/>
            <a:ext cx="2162160" cy="147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Esperar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para responder.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La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vida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habla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y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tú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respondes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con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energía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cuando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algo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enciende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genuinamente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No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inicias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—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reaccionas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 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La clave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está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en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saber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distinguir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la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respuesta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auténtica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del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cuerpo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4" name="Text 7"/>
          <p:cNvSpPr/>
          <p:nvPr/>
        </p:nvSpPr>
        <p:spPr>
          <a:xfrm>
            <a:off x="6427440" y="2810520"/>
            <a:ext cx="1450440" cy="17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Autoridades posibles</a:t>
            </a:r>
            <a:endParaRPr lang="es-E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8"/>
          <p:cNvSpPr/>
          <p:nvPr/>
        </p:nvSpPr>
        <p:spPr>
          <a:xfrm>
            <a:off x="6427440" y="3085200"/>
            <a:ext cx="2224800" cy="95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ts val="130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Sacral →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respuesta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inmediata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del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cuerpo</a:t>
            </a:r>
            <a:endParaRPr lang="es-ES" sz="85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30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Emocional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→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esperar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claridad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con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el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tiempo</a:t>
            </a:r>
            <a:endParaRPr lang="es-ES" sz="85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30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Bazo →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intuición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instantánea</a:t>
            </a:r>
            <a:endParaRPr lang="es-ES" sz="85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30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Ego →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deseo</a:t>
            </a:r>
            <a:r>
              <a:rPr lang="en-US" sz="850" b="0" u="none" strike="noStrike" dirty="0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r>
              <a:rPr lang="en-US" sz="850" b="0" u="none" strike="noStrike" dirty="0" err="1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genuino</a:t>
            </a:r>
            <a:endParaRPr lang="es-ES" sz="85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9"/>
          <p:cNvSpPr/>
          <p:nvPr/>
        </p:nvSpPr>
        <p:spPr>
          <a:xfrm>
            <a:off x="6427440" y="4129200"/>
            <a:ext cx="2224800" cy="33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Alineado → </a:t>
            </a:r>
            <a:r>
              <a:rPr lang="en-US" sz="8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Satisfacción (SER).</a:t>
            </a:r>
            <a:endParaRPr lang="es-E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No alineado → </a:t>
            </a:r>
            <a:r>
              <a:rPr lang="en-US" sz="8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Frustración (NO SER).</a:t>
            </a:r>
            <a:endParaRPr lang="es-E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12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0" y="360"/>
            <a:ext cx="9143640" cy="5143320"/>
          </a:xfrm>
          <a:prstGeom prst="rect">
            <a:avLst/>
          </a:prstGeom>
          <a:solidFill>
            <a:srgbClr val="F2C67B"/>
          </a:solidFill>
          <a:ln w="0">
            <a:noFill/>
          </a:ln>
        </p:spPr>
      </p:pic>
      <p:pic>
        <p:nvPicPr>
          <p:cNvPr id="68" name="Image 0" descr="preencoded.png"/>
          <p:cNvPicPr/>
          <p:nvPr/>
        </p:nvPicPr>
        <p:blipFill>
          <a:blip r:embed="rId4"/>
          <a:stretch/>
        </p:blipFill>
        <p:spPr>
          <a:xfrm>
            <a:off x="5715000" y="0"/>
            <a:ext cx="342864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Text 0"/>
          <p:cNvSpPr/>
          <p:nvPr/>
        </p:nvSpPr>
        <p:spPr>
          <a:xfrm>
            <a:off x="496080" y="776520"/>
            <a:ext cx="4722480" cy="65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2551"/>
              </a:lnSpc>
              <a:tabLst>
                <a:tab pos="0" algn="l"/>
              </a:tabLst>
            </a:pPr>
            <a:r>
              <a:rPr lang="en-US" sz="205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Generador Manifestante — </a:t>
            </a:r>
            <a:r>
              <a:rPr lang="en-US" sz="2050" b="0" u="none" strike="noStrike">
                <a:solidFill>
                  <a:srgbClr val="EEE27D"/>
                </a:solidFill>
                <a:effectLst/>
                <a:uFillTx/>
                <a:latin typeface="Poppins Light"/>
                <a:ea typeface="Poppins Light"/>
              </a:rPr>
              <a:t>Responde y Actúa</a:t>
            </a:r>
            <a:endParaRPr lang="es-ES" sz="2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1"/>
          <p:cNvSpPr/>
          <p:nvPr/>
        </p:nvSpPr>
        <p:spPr>
          <a:xfrm>
            <a:off x="496080" y="1569600"/>
            <a:ext cx="1240920" cy="187920"/>
          </a:xfrm>
          <a:prstGeom prst="roundRect">
            <a:avLst>
              <a:gd name="adj" fmla="val 18833"/>
            </a:avLst>
          </a:prstGeom>
          <a:solidFill>
            <a:srgbClr val="25252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2"/>
          <p:cNvSpPr/>
          <p:nvPr/>
        </p:nvSpPr>
        <p:spPr>
          <a:xfrm>
            <a:off x="559440" y="1601280"/>
            <a:ext cx="1114560" cy="12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950"/>
              </a:lnSpc>
              <a:tabLst>
                <a:tab pos="0" algn="l"/>
              </a:tabLst>
            </a:pPr>
            <a:r>
              <a:rPr lang="en-US" sz="6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TIPO · 33% DE LA POBLACIÓN</a:t>
            </a:r>
            <a:endParaRPr lang="es-ES" sz="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3"/>
          <p:cNvSpPr/>
          <p:nvPr/>
        </p:nvSpPr>
        <p:spPr>
          <a:xfrm>
            <a:off x="496080" y="1858320"/>
            <a:ext cx="4722480" cy="77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Combina la energía sostenida del Generador con la capacidad iniciadora del Manifestante. Funciona bien cuando </a:t>
            </a:r>
            <a:r>
              <a:rPr lang="en-US" sz="100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responde primero</a:t>
            </a:r>
            <a:r>
              <a:rPr lang="en-US" sz="10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a lo que la vida le presenta, y luego entra en acción rápida. Prueba, deja, vuelve, reajusta. Su aura abierta atrae personas, oportunidades y estímulos — no necesita salir a buscarlos.</a:t>
            </a:r>
            <a:endParaRPr lang="es-E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4"/>
          <p:cNvSpPr/>
          <p:nvPr/>
        </p:nvSpPr>
        <p:spPr>
          <a:xfrm>
            <a:off x="420120" y="2739240"/>
            <a:ext cx="2459880" cy="1760760"/>
          </a:xfrm>
          <a:prstGeom prst="roundRect">
            <a:avLst>
              <a:gd name="adj" fmla="val 4664"/>
            </a:avLst>
          </a:prstGeom>
          <a:solidFill>
            <a:srgbClr val="EEE27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5"/>
          <p:cNvSpPr/>
          <p:nvPr/>
        </p:nvSpPr>
        <p:spPr>
          <a:xfrm>
            <a:off x="525600" y="2828880"/>
            <a:ext cx="1581120" cy="19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00000"/>
                </a:solidFill>
                <a:effectLst/>
                <a:uFillTx/>
                <a:latin typeface="Poppins Light"/>
                <a:ea typeface="Poppins Light"/>
              </a:rPr>
              <a:t>Estrategia</a:t>
            </a:r>
            <a:endParaRPr lang="es-ES" sz="1200" b="1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6"/>
          <p:cNvSpPr/>
          <p:nvPr/>
        </p:nvSpPr>
        <p:spPr>
          <a:xfrm>
            <a:off x="525600" y="3116160"/>
            <a:ext cx="2173320" cy="11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Esperar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para responder + </a:t>
            </a: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informar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antes de </a:t>
            </a: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actuar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La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vida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habla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tú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respondes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Cuando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algo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enciende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puedes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actuar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rápido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optimizar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saltar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pasos. Luego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informa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antes de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actuar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 las personas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involucradas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6" name="Text 7"/>
          <p:cNvSpPr/>
          <p:nvPr/>
        </p:nvSpPr>
        <p:spPr>
          <a:xfrm>
            <a:off x="2990880" y="2828880"/>
            <a:ext cx="13690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Autoridades posibles</a:t>
            </a:r>
            <a:endParaRPr lang="es-E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8"/>
          <p:cNvSpPr/>
          <p:nvPr/>
        </p:nvSpPr>
        <p:spPr>
          <a:xfrm>
            <a:off x="2990880" y="3060000"/>
            <a:ext cx="2232360" cy="108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ts val="1199"/>
              </a:lnSpc>
              <a:buClr>
                <a:srgbClr val="E5E0DF"/>
              </a:buClr>
              <a:buFont typeface="Symbol" charset="2"/>
              <a:buChar char=""/>
            </a:pPr>
            <a:endParaRPr lang="es-E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199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Sacral → respuesta inmediata del cuerpo</a:t>
            </a:r>
            <a:endParaRPr lang="es-E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199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Emocional → esperar claridad con el tiempo</a:t>
            </a:r>
            <a:endParaRPr lang="es-E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199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Bazo → intuición instantánea</a:t>
            </a:r>
            <a:endParaRPr lang="es-E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199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8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Ego → deseo genuino</a:t>
            </a:r>
            <a:endParaRPr lang="es-E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9"/>
          <p:cNvSpPr/>
          <p:nvPr/>
        </p:nvSpPr>
        <p:spPr>
          <a:xfrm>
            <a:off x="2990880" y="4140000"/>
            <a:ext cx="2232360" cy="3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Alineado → </a:t>
            </a:r>
            <a:r>
              <a:rPr lang="en-US" sz="80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Satisfacción y fluidez.</a:t>
            </a:r>
            <a:r>
              <a:rPr lang="en-US" sz="8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endParaRPr lang="es-E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No alineado → </a:t>
            </a:r>
            <a:r>
              <a:rPr lang="en-US" sz="80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Frustración y enfado.</a:t>
            </a:r>
            <a:endParaRPr lang="es-E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13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0" y="0"/>
            <a:ext cx="9143640" cy="5143320"/>
          </a:xfrm>
          <a:prstGeom prst="rect">
            <a:avLst/>
          </a:prstGeom>
          <a:solidFill>
            <a:srgbClr val="F2C67B"/>
          </a:solidFill>
          <a:ln w="0">
            <a:noFill/>
          </a:ln>
        </p:spPr>
      </p:pic>
      <p:pic>
        <p:nvPicPr>
          <p:cNvPr id="80" name="Image 0" descr="preencoded.png"/>
          <p:cNvPicPr/>
          <p:nvPr/>
        </p:nvPicPr>
        <p:blipFill>
          <a:blip r:embed="rId4"/>
          <a:stretch/>
        </p:blipFill>
        <p:spPr>
          <a:xfrm>
            <a:off x="5715000" y="0"/>
            <a:ext cx="342864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Image 1" descr="preencoded.png"/>
          <p:cNvPicPr/>
          <p:nvPr/>
        </p:nvPicPr>
        <p:blipFill>
          <a:blip r:embed="rId5"/>
          <a:stretch/>
        </p:blipFill>
        <p:spPr>
          <a:xfrm>
            <a:off x="5776920" y="88920"/>
            <a:ext cx="3304440" cy="496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Shape 0"/>
          <p:cNvSpPr/>
          <p:nvPr/>
        </p:nvSpPr>
        <p:spPr>
          <a:xfrm>
            <a:off x="496080" y="407880"/>
            <a:ext cx="1405080" cy="232920"/>
          </a:xfrm>
          <a:prstGeom prst="roundRect">
            <a:avLst>
              <a:gd name="adj" fmla="val 17872"/>
            </a:avLst>
          </a:prstGeom>
          <a:solidFill>
            <a:srgbClr val="25252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"/>
          <p:cNvSpPr/>
          <p:nvPr/>
        </p:nvSpPr>
        <p:spPr>
          <a:xfrm>
            <a:off x="570600" y="444960"/>
            <a:ext cx="1256040" cy="15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TIPO · 9% DE LA POBLACIÓN</a:t>
            </a:r>
            <a:endParaRPr lang="es-E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2"/>
          <p:cNvSpPr/>
          <p:nvPr/>
        </p:nvSpPr>
        <p:spPr>
          <a:xfrm>
            <a:off x="496080" y="690480"/>
            <a:ext cx="4082760" cy="38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305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Manifestante — </a:t>
            </a:r>
            <a:r>
              <a:rPr lang="en-US" sz="2400" b="0" u="none" strike="noStrike">
                <a:solidFill>
                  <a:srgbClr val="EEE27D"/>
                </a:solidFill>
                <a:effectLst/>
                <a:uFillTx/>
                <a:latin typeface="Poppins Light"/>
                <a:ea typeface="Poppins Light"/>
              </a:rPr>
              <a:t>El Iniciador</a:t>
            </a:r>
            <a:endParaRPr lang="es-E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3"/>
          <p:cNvSpPr/>
          <p:nvPr/>
        </p:nvSpPr>
        <p:spPr>
          <a:xfrm>
            <a:off x="540000" y="1080000"/>
            <a:ext cx="4678560" cy="97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Están diseñados para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empezar cosas</a:t>
            </a: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, desde impulsos internos necesitan actuar a su manera. Su aura es cerrada y protectora — impacta directamente en el entorno, puede generar una sensación de fuerza o incluso intimidación. Este "repeler" no es negativo: simplemente crea espacio para actuar sin interferencias. Necesitan mucha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libertad y autonomía</a:t>
            </a: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.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4"/>
          <p:cNvSpPr/>
          <p:nvPr/>
        </p:nvSpPr>
        <p:spPr>
          <a:xfrm>
            <a:off x="406800" y="2197440"/>
            <a:ext cx="2388240" cy="2537640"/>
          </a:xfrm>
          <a:prstGeom prst="roundRect">
            <a:avLst>
              <a:gd name="adj" fmla="val 3739"/>
            </a:avLst>
          </a:prstGeom>
          <a:solidFill>
            <a:srgbClr val="EEE27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5"/>
          <p:cNvSpPr/>
          <p:nvPr/>
        </p:nvSpPr>
        <p:spPr>
          <a:xfrm>
            <a:off x="530640" y="2321640"/>
            <a:ext cx="1550160" cy="19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00000"/>
                </a:solidFill>
                <a:effectLst/>
                <a:uFillTx/>
                <a:latin typeface="Poppins Light"/>
                <a:ea typeface="Poppins Light"/>
              </a:rPr>
              <a:t>Estrategia</a:t>
            </a:r>
            <a:endParaRPr lang="es-ES" sz="1200" b="1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6"/>
          <p:cNvSpPr/>
          <p:nvPr/>
        </p:nvSpPr>
        <p:spPr>
          <a:xfrm>
            <a:off x="530640" y="2639520"/>
            <a:ext cx="2140560" cy="143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Informar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antes de </a:t>
            </a: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actuar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 las personas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involucradas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 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No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necesitan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pedir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permiso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— solo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comunicar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Sin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informar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la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gente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siente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choque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→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aparece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resistencia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→ surge la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ira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9" name="Text 7"/>
          <p:cNvSpPr/>
          <p:nvPr/>
        </p:nvSpPr>
        <p:spPr>
          <a:xfrm>
            <a:off x="3013560" y="2321640"/>
            <a:ext cx="1611360" cy="19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Autoridades posibles</a:t>
            </a:r>
            <a:endParaRPr lang="es-E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8"/>
          <p:cNvSpPr/>
          <p:nvPr/>
        </p:nvSpPr>
        <p:spPr>
          <a:xfrm>
            <a:off x="3013560" y="2639520"/>
            <a:ext cx="2209680" cy="127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Emocional → necesita tiempo para claridad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Esplénica (Bazo) → intuición instantánea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Ego / Corazón → deseo y voluntad genuinos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9"/>
          <p:cNvSpPr/>
          <p:nvPr/>
        </p:nvSpPr>
        <p:spPr>
          <a:xfrm>
            <a:off x="3013560" y="4028400"/>
            <a:ext cx="2209680" cy="59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Manifestante alineado →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Paz.</a:t>
            </a: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Manifestante no alineado →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Ira / Enfado.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14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0" y="0"/>
            <a:ext cx="9143640" cy="5143320"/>
          </a:xfrm>
          <a:prstGeom prst="rect">
            <a:avLst/>
          </a:prstGeom>
          <a:solidFill>
            <a:srgbClr val="F2C67B"/>
          </a:solidFill>
          <a:ln w="0">
            <a:noFill/>
          </a:ln>
        </p:spPr>
      </p:pic>
      <p:pic>
        <p:nvPicPr>
          <p:cNvPr id="93" name="Image 0" descr="preencoded.png"/>
          <p:cNvPicPr/>
          <p:nvPr/>
        </p:nvPicPr>
        <p:blipFill>
          <a:blip r:embed="rId4"/>
          <a:stretch/>
        </p:blipFill>
        <p:spPr>
          <a:xfrm>
            <a:off x="5715000" y="0"/>
            <a:ext cx="342864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Image 1" descr="preencoded.png"/>
          <p:cNvPicPr/>
          <p:nvPr/>
        </p:nvPicPr>
        <p:blipFill>
          <a:blip r:embed="rId5"/>
          <a:stretch/>
        </p:blipFill>
        <p:spPr>
          <a:xfrm>
            <a:off x="5776920" y="92880"/>
            <a:ext cx="3304800" cy="49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" name="Shape 0"/>
          <p:cNvSpPr/>
          <p:nvPr/>
        </p:nvSpPr>
        <p:spPr>
          <a:xfrm>
            <a:off x="496080" y="364320"/>
            <a:ext cx="1460160" cy="232920"/>
          </a:xfrm>
          <a:prstGeom prst="roundRect">
            <a:avLst>
              <a:gd name="adj" fmla="val 17872"/>
            </a:avLst>
          </a:prstGeom>
          <a:solidFill>
            <a:srgbClr val="25252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1"/>
          <p:cNvSpPr/>
          <p:nvPr/>
        </p:nvSpPr>
        <p:spPr>
          <a:xfrm>
            <a:off x="570600" y="401760"/>
            <a:ext cx="1311120" cy="15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TIPO · 20% DE LA POBLACIÓN</a:t>
            </a:r>
            <a:endParaRPr lang="es-E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2"/>
          <p:cNvSpPr/>
          <p:nvPr/>
        </p:nvSpPr>
        <p:spPr>
          <a:xfrm>
            <a:off x="496080" y="647280"/>
            <a:ext cx="3100680" cy="38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305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Proyector — </a:t>
            </a:r>
            <a:r>
              <a:rPr lang="en-US" sz="2400" b="0" u="none" strike="noStrike">
                <a:solidFill>
                  <a:srgbClr val="EEE27D"/>
                </a:solidFill>
                <a:effectLst/>
                <a:uFillTx/>
                <a:latin typeface="Poppins Light"/>
                <a:ea typeface="Poppins Light"/>
              </a:rPr>
              <a:t>El Guía</a:t>
            </a:r>
            <a:endParaRPr lang="es-E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3"/>
          <p:cNvSpPr/>
          <p:nvPr/>
        </p:nvSpPr>
        <p:spPr>
          <a:xfrm>
            <a:off x="496080" y="1220760"/>
            <a:ext cx="4722480" cy="79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Tu mayor don no es hacer sin pausa, sino para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ver, comprender y guiar</a:t>
            </a: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. Tu aura es focalizada y penetrante: lee profundamente al otro, lo comprende, se enfoca con intensidad. Tu energía se activa cuando alguien te reconoce y te invita. Sin reconocimiento, tu sabiduría no es bien recibida.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4"/>
          <p:cNvSpPr/>
          <p:nvPr/>
        </p:nvSpPr>
        <p:spPr>
          <a:xfrm>
            <a:off x="406800" y="2154240"/>
            <a:ext cx="2388240" cy="2624400"/>
          </a:xfrm>
          <a:prstGeom prst="roundRect">
            <a:avLst>
              <a:gd name="adj" fmla="val 3739"/>
            </a:avLst>
          </a:prstGeom>
          <a:solidFill>
            <a:srgbClr val="EEE27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5"/>
          <p:cNvSpPr/>
          <p:nvPr/>
        </p:nvSpPr>
        <p:spPr>
          <a:xfrm>
            <a:off x="530640" y="2278080"/>
            <a:ext cx="1860120" cy="23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000000"/>
                </a:solidFill>
                <a:effectLst/>
                <a:uFillTx/>
                <a:latin typeface="Poppins Light"/>
                <a:ea typeface="Poppins Light"/>
              </a:rPr>
              <a:t>Estrategia</a:t>
            </a:r>
            <a:endParaRPr lang="es-ES" sz="1450" b="1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6"/>
          <p:cNvSpPr/>
          <p:nvPr/>
        </p:nvSpPr>
        <p:spPr>
          <a:xfrm>
            <a:off x="530640" y="2634840"/>
            <a:ext cx="2140560" cy="153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Esperar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la </a:t>
            </a: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invitación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para lo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importante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: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trabajo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relaciones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dónde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vivir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colaboraciones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clave.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Me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muestro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,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comparto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… y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dejo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que la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invitación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llegue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2" name="Text 7"/>
          <p:cNvSpPr/>
          <p:nvPr/>
        </p:nvSpPr>
        <p:spPr>
          <a:xfrm>
            <a:off x="3013560" y="2278080"/>
            <a:ext cx="1611360" cy="19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Autoridades posibles</a:t>
            </a:r>
            <a:endParaRPr lang="es-E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8"/>
          <p:cNvSpPr/>
          <p:nvPr/>
        </p:nvSpPr>
        <p:spPr>
          <a:xfrm>
            <a:off x="3013560" y="2595960"/>
            <a:ext cx="2209680" cy="156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Emocional → necesita tiempo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Esplénica → intuición instantánea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Ego / Corazón → deseo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Autoproyectada → hablando en voz alta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ts val="1551"/>
              </a:lnSpc>
              <a:buClr>
                <a:srgbClr val="E5E0DF"/>
              </a:buClr>
              <a:buFont typeface="Symbol" charset="2"/>
              <a:buChar char=""/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Mental / Ambiental → entorno y conversaciones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9"/>
          <p:cNvSpPr/>
          <p:nvPr/>
        </p:nvSpPr>
        <p:spPr>
          <a:xfrm>
            <a:off x="3013560" y="4270320"/>
            <a:ext cx="2209680" cy="39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Proyector alineado →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Éxito.</a:t>
            </a: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 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55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Proyector no alineado → </a:t>
            </a:r>
            <a:r>
              <a:rPr lang="en-US" sz="95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Amargura.</a:t>
            </a:r>
            <a:endParaRPr lang="es-E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2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360" y="76680"/>
            <a:ext cx="9143640" cy="5143320"/>
          </a:xfrm>
          <a:prstGeom prst="rect">
            <a:avLst/>
          </a:prstGeom>
          <a:solidFill>
            <a:srgbClr val="F2C67B"/>
          </a:solidFill>
          <a:ln w="0">
            <a:noFill/>
          </a:ln>
        </p:spPr>
      </p:pic>
      <p:pic>
        <p:nvPicPr>
          <p:cNvPr id="106" name="Image 0" descr="preencoded.png"/>
          <p:cNvPicPr/>
          <p:nvPr/>
        </p:nvPicPr>
        <p:blipFill>
          <a:blip r:embed="rId4"/>
          <a:stretch/>
        </p:blipFill>
        <p:spPr>
          <a:xfrm>
            <a:off x="0" y="0"/>
            <a:ext cx="342864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Text 0"/>
          <p:cNvSpPr/>
          <p:nvPr/>
        </p:nvSpPr>
        <p:spPr>
          <a:xfrm>
            <a:off x="3925080" y="569160"/>
            <a:ext cx="294552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2849"/>
              </a:lnSpc>
              <a:tabLst>
                <a:tab pos="0" algn="l"/>
              </a:tabLst>
            </a:pPr>
            <a:r>
              <a:rPr lang="en-US" sz="230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Reflector — </a:t>
            </a:r>
            <a:r>
              <a:rPr lang="en-US" sz="2300" b="0" u="none" strike="noStrike">
                <a:solidFill>
                  <a:srgbClr val="EEE27D"/>
                </a:solidFill>
                <a:effectLst/>
                <a:uFillTx/>
                <a:latin typeface="Poppins Light"/>
                <a:ea typeface="Poppins Light"/>
              </a:rPr>
              <a:t>El Espejo</a:t>
            </a:r>
            <a:endParaRPr lang="es-ES" sz="2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1"/>
          <p:cNvSpPr/>
          <p:nvPr/>
        </p:nvSpPr>
        <p:spPr>
          <a:xfrm>
            <a:off x="3925080" y="1105200"/>
            <a:ext cx="1334520" cy="217440"/>
          </a:xfrm>
          <a:prstGeom prst="roundRect">
            <a:avLst>
              <a:gd name="adj" fmla="val 18185"/>
            </a:avLst>
          </a:prstGeom>
          <a:solidFill>
            <a:srgbClr val="25252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2"/>
          <p:cNvSpPr/>
          <p:nvPr/>
        </p:nvSpPr>
        <p:spPr>
          <a:xfrm>
            <a:off x="3995640" y="1140480"/>
            <a:ext cx="1193040" cy="14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151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TIPO · 1% DE LA POBLACIÓN</a:t>
            </a:r>
            <a:endParaRPr lang="es-E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3"/>
          <p:cNvSpPr/>
          <p:nvPr/>
        </p:nvSpPr>
        <p:spPr>
          <a:xfrm>
            <a:off x="3925080" y="1448640"/>
            <a:ext cx="4722480" cy="91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Ningún centro definido. El tipo más sensible del sistema. Su aura es muy abierta y permeable, amplifica y refleja la energía del entorno y las personas. Están diseñados para captar distintas perspectivas y sensibilidades, percibiendo como cambia su experiencia según las personas o entorno. Necesitan entornos muy correctos para florecer.</a:t>
            </a:r>
            <a:endParaRPr lang="es-E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4"/>
          <p:cNvSpPr/>
          <p:nvPr/>
        </p:nvSpPr>
        <p:spPr>
          <a:xfrm>
            <a:off x="3840120" y="2880000"/>
            <a:ext cx="2387160" cy="2160000"/>
          </a:xfrm>
          <a:prstGeom prst="roundRect">
            <a:avLst>
              <a:gd name="adj" fmla="val 4078"/>
            </a:avLst>
          </a:prstGeom>
          <a:solidFill>
            <a:srgbClr val="EEE27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5"/>
          <p:cNvSpPr/>
          <p:nvPr/>
        </p:nvSpPr>
        <p:spPr>
          <a:xfrm>
            <a:off x="3957840" y="2594520"/>
            <a:ext cx="2151360" cy="22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000000"/>
                </a:solidFill>
                <a:effectLst/>
                <a:uFillTx/>
                <a:latin typeface="Roboto Light"/>
                <a:ea typeface="Roboto Light"/>
              </a:rPr>
              <a:t>Estrategia</a:t>
            </a:r>
            <a:endParaRPr lang="es-E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6"/>
          <p:cNvSpPr/>
          <p:nvPr/>
        </p:nvSpPr>
        <p:spPr>
          <a:xfrm>
            <a:off x="3957840" y="2925000"/>
            <a:ext cx="2151360" cy="18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Estrategia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Esperar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un </a:t>
            </a:r>
            <a:r>
              <a:rPr lang="en-US" sz="1000" b="1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ciclo</a:t>
            </a:r>
            <a:r>
              <a:rPr lang="en-US" sz="1000" b="1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lunar (~28 días)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antes de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tomar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decisiones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importantes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 No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decidir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con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una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sensación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puntual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— decide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observando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cómo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se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siente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a lo largo del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tiempo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y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el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 </a:t>
            </a:r>
            <a:r>
              <a:rPr lang="en-US" sz="1000" b="0" u="none" strike="noStrike" dirty="0" err="1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proceso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uFillTx/>
                <a:latin typeface="Poppins" panose="00000500000000000000" pitchFamily="2" charset="0"/>
                <a:ea typeface="Roboto Light"/>
                <a:cs typeface="Poppins" panose="00000500000000000000" pitchFamily="2" charset="0"/>
              </a:rPr>
              <a:t>.</a:t>
            </a:r>
            <a:endParaRPr lang="es-ES" sz="1000" b="0" u="none" strike="noStrike" dirty="0">
              <a:solidFill>
                <a:srgbClr val="FFFFFF"/>
              </a:solidFill>
              <a:effectLst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4" name="Text 7"/>
          <p:cNvSpPr/>
          <p:nvPr/>
        </p:nvSpPr>
        <p:spPr>
          <a:xfrm>
            <a:off x="6435000" y="2880000"/>
            <a:ext cx="1472760" cy="3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F2F2F3"/>
                </a:solidFill>
                <a:effectLst/>
                <a:uFillTx/>
                <a:latin typeface="Poppins Light"/>
                <a:ea typeface="Poppins Light"/>
              </a:rPr>
              <a:t>Autoridad Lunar</a:t>
            </a:r>
            <a:endParaRPr lang="es-E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8"/>
          <p:cNvSpPr/>
          <p:nvPr/>
        </p:nvSpPr>
        <p:spPr>
          <a:xfrm>
            <a:off x="6435000" y="3060000"/>
            <a:ext cx="2217240" cy="144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400"/>
              </a:lnSpc>
              <a:tabLst>
                <a:tab pos="0" algn="l"/>
              </a:tabLst>
            </a:pPr>
            <a:endParaRPr lang="es-E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Todos los Reflectores comparten la misma autoridad: </a:t>
            </a:r>
            <a:r>
              <a:rPr lang="en-US" sz="90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la Lunar</a:t>
            </a:r>
            <a:r>
              <a:rPr lang="en-US" sz="9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. La claridad no llega de inmediato — llega con el tiempo, al final del ciclo. Tu sabiduría es profunda precisamente porque ves desde muchas perspectivas.</a:t>
            </a:r>
            <a:endParaRPr lang="es-E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9"/>
          <p:cNvSpPr/>
          <p:nvPr/>
        </p:nvSpPr>
        <p:spPr>
          <a:xfrm>
            <a:off x="6422760" y="4500000"/>
            <a:ext cx="2217240" cy="3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Reflector alineado → </a:t>
            </a:r>
            <a:r>
              <a:rPr lang="en-US" sz="90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Sorpresa.</a:t>
            </a:r>
            <a:endParaRPr lang="es-E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Reflector no alineado → </a:t>
            </a:r>
            <a:r>
              <a:rPr lang="en-US" sz="900" b="1" u="none" strike="noStrike">
                <a:solidFill>
                  <a:srgbClr val="E5E0DF"/>
                </a:solidFill>
                <a:effectLst/>
                <a:uFillTx/>
                <a:latin typeface="Roboto Light"/>
                <a:ea typeface="Roboto Light"/>
              </a:rPr>
              <a:t>Decepción.</a:t>
            </a:r>
            <a:endParaRPr lang="es-E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864</Words>
  <Application>Microsoft Office PowerPoint</Application>
  <PresentationFormat>On-screen Show (16:9)</PresentationFormat>
  <Paragraphs>81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Wingdings</vt:lpstr>
      <vt:lpstr>Arial</vt:lpstr>
      <vt:lpstr>Calibri</vt:lpstr>
      <vt:lpstr>Roboto Light</vt:lpstr>
      <vt:lpstr>Symbol</vt:lpstr>
      <vt:lpstr>Times New Roman</vt:lpstr>
      <vt:lpstr>Calibri Light</vt:lpstr>
      <vt:lpstr>Poppins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Iru Landucci</dc:creator>
  <dc:description/>
  <cp:lastModifiedBy>Iru Landucci</cp:lastModifiedBy>
  <cp:revision>5</cp:revision>
  <dcterms:created xsi:type="dcterms:W3CDTF">2026-05-11T02:03:32Z</dcterms:created>
  <dcterms:modified xsi:type="dcterms:W3CDTF">2026-05-11T14:16:07Z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7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