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5143500" type="screen16x9"/>
  <p:notesSz cx="5143500" cy="9144000"/>
  <p:embeddedFontLst>
    <p:embeddedFont>
      <p:font typeface="Noto Serif SC Bold" panose="020B0604020202020204" charset="-128"/>
      <p:regular r:id="rId28"/>
    </p:embeddedFont>
    <p:embeddedFont>
      <p:font typeface="Geist" panose="020B0604020202020204" charset="0"/>
      <p:regular r:id="rId29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8" d="100"/>
          <a:sy n="138" d="100"/>
        </p:scale>
        <p:origin x="114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4359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0" descr="preencoded.png">
            <a:extLst>
              <a:ext uri="{FF2B5EF4-FFF2-40B4-BE49-F238E27FC236}">
                <a16:creationId xmlns:a16="http://schemas.microsoft.com/office/drawing/2014/main" id="{4FABB770-FCA3-423C-BE8A-FBA0C5A5C4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00450" cy="51435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925119" y="434206"/>
            <a:ext cx="4722763" cy="7530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3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Centros energéticos en Diseño Humano</a:t>
            </a:r>
            <a:endParaRPr lang="en-US" sz="2350" dirty="0"/>
          </a:p>
        </p:txBody>
      </p:sp>
      <p:sp>
        <p:nvSpPr>
          <p:cNvPr id="5" name="Text 2"/>
          <p:cNvSpPr/>
          <p:nvPr/>
        </p:nvSpPr>
        <p:spPr>
          <a:xfrm>
            <a:off x="3925119" y="1340867"/>
            <a:ext cx="4722763" cy="17719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spcAft>
                <a:spcPts val="900"/>
              </a:spcAft>
              <a:buNone/>
            </a:pP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En Diseño Humano, los centros energéticos son los núcleos a través de los cuales se organiza tu experiencia vital.</a:t>
            </a:r>
            <a:endParaRPr lang="en-US" sz="900" dirty="0"/>
          </a:p>
          <a:p>
            <a:pPr marL="0" indent="0" algn="l">
              <a:lnSpc>
                <a:spcPct val="123000"/>
              </a:lnSpc>
              <a:spcAft>
                <a:spcPts val="900"/>
              </a:spcAft>
              <a:buNone/>
            </a:pP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Representan funciones específicas de la conciencia: cómo piensas, sientes, te relacionas, actúas y tomas decisiones.</a:t>
            </a:r>
            <a:endParaRPr lang="en-US" sz="900" dirty="0"/>
          </a:p>
          <a:p>
            <a:pPr marL="0" indent="0" algn="l">
              <a:lnSpc>
                <a:spcPct val="123000"/>
              </a:lnSpc>
              <a:spcAft>
                <a:spcPts val="900"/>
              </a:spcAft>
              <a:buNone/>
            </a:pP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No son chakras en el sentido tradicional, aunque están inspirados en ese sistema. Aquí se entienden como centros mecánicos de procesamiento de energía e información.</a:t>
            </a:r>
            <a:endParaRPr lang="en-US" sz="900" dirty="0"/>
          </a:p>
          <a:p>
            <a:pPr marL="0" indent="0" algn="l">
              <a:lnSpc>
                <a:spcPct val="123000"/>
              </a:lnSpc>
              <a:buNone/>
            </a:pPr>
            <a:r>
              <a:rPr lang="en-US" sz="9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Dos tipos de centros: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3925119" y="3330401"/>
            <a:ext cx="1963415" cy="1882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Centros definidos</a:t>
            </a:r>
            <a:endParaRPr lang="en-US" sz="1150" dirty="0"/>
          </a:p>
        </p:txBody>
      </p:sp>
      <p:sp>
        <p:nvSpPr>
          <p:cNvPr id="7" name="Text 4"/>
          <p:cNvSpPr/>
          <p:nvPr/>
        </p:nvSpPr>
        <p:spPr>
          <a:xfrm>
            <a:off x="3925119" y="3621063"/>
            <a:ext cx="2214414" cy="570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ct val="123000"/>
              </a:lnSpc>
              <a:buSzPct val="100000"/>
              <a:buChar char="•"/>
            </a:pP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Energía </a:t>
            </a:r>
            <a:r>
              <a:rPr lang="en-US" sz="9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constante y estable</a:t>
            </a:r>
            <a:endParaRPr lang="en-US" sz="900" dirty="0"/>
          </a:p>
          <a:p>
            <a:pPr marL="342900" indent="-342900" algn="l">
              <a:lnSpc>
                <a:spcPct val="123000"/>
              </a:lnSpc>
              <a:buSzPct val="100000"/>
              <a:buChar char="•"/>
            </a:pP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Es donde </a:t>
            </a:r>
            <a:r>
              <a:rPr lang="en-US" sz="9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emites y sostienes</a:t>
            </a: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tu forma de ser</a:t>
            </a:r>
            <a:endParaRPr lang="en-US" sz="900" dirty="0"/>
          </a:p>
        </p:txBody>
      </p:sp>
      <p:sp>
        <p:nvSpPr>
          <p:cNvPr id="8" name="Text 5"/>
          <p:cNvSpPr/>
          <p:nvPr/>
        </p:nvSpPr>
        <p:spPr>
          <a:xfrm>
            <a:off x="6438230" y="3330401"/>
            <a:ext cx="2214414" cy="3765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Centros indefinidos (abiertos)</a:t>
            </a:r>
            <a:endParaRPr lang="en-US" sz="1150" dirty="0"/>
          </a:p>
        </p:txBody>
      </p:sp>
      <p:sp>
        <p:nvSpPr>
          <p:cNvPr id="9" name="Text 6"/>
          <p:cNvSpPr/>
          <p:nvPr/>
        </p:nvSpPr>
        <p:spPr>
          <a:xfrm>
            <a:off x="6438230" y="3809330"/>
            <a:ext cx="2214414" cy="570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ct val="123000"/>
              </a:lnSpc>
              <a:buSzPct val="100000"/>
              <a:buChar char="•"/>
            </a:pP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Energía </a:t>
            </a:r>
            <a:r>
              <a:rPr lang="en-US" sz="9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variable</a:t>
            </a:r>
            <a:endParaRPr lang="en-US" sz="900" dirty="0"/>
          </a:p>
          <a:p>
            <a:pPr marL="342900" indent="-342900" algn="l">
              <a:lnSpc>
                <a:spcPct val="123000"/>
              </a:lnSpc>
              <a:buSzPct val="100000"/>
              <a:buChar char="•"/>
            </a:pP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Es donde </a:t>
            </a:r>
            <a:r>
              <a:rPr lang="en-US" sz="9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recibes, amplificas y aprendes</a:t>
            </a: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del entorno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3925119" y="4530998"/>
            <a:ext cx="5179963" cy="1782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No eres solo lo que eres…también eres lo que amplificas del entorno</a:t>
            </a:r>
            <a:endParaRPr lang="en-US" sz="900" dirty="0"/>
          </a:p>
        </p:txBody>
      </p:sp>
      <p:pic>
        <p:nvPicPr>
          <p:cNvPr id="11" name="Image 1" descr="preencoded.png">
            <a:extLst>
              <a:ext uri="{FF2B5EF4-FFF2-40B4-BE49-F238E27FC236}">
                <a16:creationId xmlns:a16="http://schemas.microsoft.com/office/drawing/2014/main" id="{BECAD8BB-A9C3-A90C-F330-BC61A16D11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400" y="211102"/>
            <a:ext cx="2657137" cy="4721295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0045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400" y="198862"/>
            <a:ext cx="2670850" cy="4745775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Text 0"/>
          <p:cNvSpPr/>
          <p:nvPr/>
        </p:nvSpPr>
        <p:spPr>
          <a:xfrm>
            <a:off x="3925119" y="782687"/>
            <a:ext cx="3469704" cy="3765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3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CENTRO CABEZA</a:t>
            </a:r>
            <a:endParaRPr lang="en-US" sz="2350" dirty="0"/>
          </a:p>
        </p:txBody>
      </p:sp>
      <p:sp>
        <p:nvSpPr>
          <p:cNvPr id="5" name="Text 1"/>
          <p:cNvSpPr/>
          <p:nvPr/>
        </p:nvSpPr>
        <p:spPr>
          <a:xfrm>
            <a:off x="3925119" y="1312813"/>
            <a:ext cx="4722763" cy="713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El Centro de la Cabeza está en la parte superior y funciona como un punto de presión mental. No piensa, presiona para pensar. Genera preguntas, dudas, curiosidad y la necesidad de encontrar sentido. La función </a:t>
            </a:r>
            <a:r>
              <a:rPr lang="en-US" sz="9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NO es encontrar respuestas</a:t>
            </a: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, sino generar </a:t>
            </a:r>
            <a:r>
              <a:rPr lang="en-US" sz="9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inspiración</a:t>
            </a:r>
            <a:endParaRPr lang="en-US" sz="900" dirty="0"/>
          </a:p>
        </p:txBody>
      </p:sp>
      <p:sp>
        <p:nvSpPr>
          <p:cNvPr id="6" name="Text 2"/>
          <p:cNvSpPr/>
          <p:nvPr/>
        </p:nvSpPr>
        <p:spPr>
          <a:xfrm>
            <a:off x="3925119" y="2141190"/>
            <a:ext cx="4722763" cy="1569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ct val="123000"/>
              </a:lnSpc>
              <a:buSzPct val="100000"/>
              <a:buChar char="•"/>
            </a:pP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Cuando está </a:t>
            </a:r>
            <a:r>
              <a:rPr lang="en-US" sz="9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definido</a:t>
            </a: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, la presión mental es constante y la persona tiende a estar siempre ocupada en ideas e inspiración. La presión es </a:t>
            </a:r>
            <a:r>
              <a:rPr lang="en-US" sz="9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interna y constante</a:t>
            </a: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. La persona genera sus propias preguntas de forma natural.</a:t>
            </a:r>
            <a:endParaRPr lang="en-US" sz="900" dirty="0"/>
          </a:p>
          <a:p>
            <a:pPr marL="342900" indent="-342900" algn="l">
              <a:lnSpc>
                <a:spcPct val="123000"/>
              </a:lnSpc>
              <a:buSzPct val="100000"/>
              <a:buChar char="•"/>
            </a:pP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La inspiración es estable (no depende del entorno)</a:t>
            </a:r>
            <a:endParaRPr lang="en-US" sz="900" dirty="0"/>
          </a:p>
          <a:p>
            <a:pPr marL="342900" indent="-342900" algn="l">
              <a:lnSpc>
                <a:spcPct val="123000"/>
              </a:lnSpc>
              <a:buSzPct val="100000"/>
              <a:buChar char="•"/>
            </a:pP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Aunque tengas presión constante, NO estás diseñado para responderlo todo.</a:t>
            </a:r>
            <a:endParaRPr lang="en-US" sz="900" dirty="0"/>
          </a:p>
          <a:p>
            <a:pPr marL="342900" indent="-342900" algn="l">
              <a:lnSpc>
                <a:spcPct val="123000"/>
              </a:lnSpc>
              <a:buSzPct val="100000"/>
              <a:buChar char="•"/>
            </a:pPr>
            <a:r>
              <a:rPr lang="en-US" sz="9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El riesgo</a:t>
            </a: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: Volverte adicto a pensar, creer que tienes que encontrar sentido a cada idea, vivir en un bucle mental continuo.</a:t>
            </a:r>
            <a:endParaRPr lang="en-US" sz="900" dirty="0"/>
          </a:p>
          <a:p>
            <a:pPr marL="342900" indent="-342900" algn="l">
              <a:lnSpc>
                <a:spcPct val="123000"/>
              </a:lnSpc>
              <a:buSzPct val="100000"/>
              <a:buChar char="•"/>
            </a:pP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Tener preguntas constantes… con la necesidad de resolverlas</a:t>
            </a:r>
            <a:endParaRPr lang="en-US" sz="900" dirty="0"/>
          </a:p>
        </p:txBody>
      </p:sp>
      <p:sp>
        <p:nvSpPr>
          <p:cNvPr id="7" name="Text 3"/>
          <p:cNvSpPr/>
          <p:nvPr/>
        </p:nvSpPr>
        <p:spPr>
          <a:xfrm>
            <a:off x="3925119" y="3825925"/>
            <a:ext cx="4722763" cy="534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9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La clave:</a:t>
            </a: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no es "no tener preguntas", sino, permitir que existan, discernir cuáles merecen atención, y entender que no toda inspiración o duda necesita convertirse en una respuesta.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0045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010" y="174389"/>
            <a:ext cx="2641029" cy="4692774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Text 0"/>
          <p:cNvSpPr/>
          <p:nvPr/>
        </p:nvSpPr>
        <p:spPr>
          <a:xfrm>
            <a:off x="3925119" y="576783"/>
            <a:ext cx="3646959" cy="398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50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CENTRO CABEZA</a:t>
            </a:r>
            <a:endParaRPr lang="en-US" sz="2500" dirty="0"/>
          </a:p>
        </p:txBody>
      </p:sp>
      <p:sp>
        <p:nvSpPr>
          <p:cNvPr id="5" name="Text 1"/>
          <p:cNvSpPr/>
          <p:nvPr/>
        </p:nvSpPr>
        <p:spPr>
          <a:xfrm>
            <a:off x="3925119" y="1147688"/>
            <a:ext cx="4722763" cy="5817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Cuando está </a:t>
            </a:r>
            <a:r>
              <a:rPr lang="en-US" sz="10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indefinido</a:t>
            </a: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,(en blanco) la presión viene del entorno y puede llevar a intentar responder a preguntas que no son propias. Su tema clave es la inspiración, y su sombra es la confusión o la obsesión por resolverlo todo.</a:t>
            </a:r>
            <a:endParaRPr lang="en-US" sz="1000" dirty="0"/>
          </a:p>
        </p:txBody>
      </p:sp>
      <p:sp>
        <p:nvSpPr>
          <p:cNvPr id="6" name="Text 2"/>
          <p:cNvSpPr/>
          <p:nvPr/>
        </p:nvSpPr>
        <p:spPr>
          <a:xfrm>
            <a:off x="3925119" y="1858640"/>
            <a:ext cx="4722763" cy="6621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ct val="127000"/>
              </a:lnSpc>
              <a:buSzPct val="100000"/>
              <a:buChar char="•"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No siempre hay preguntas propias</a:t>
            </a:r>
            <a:endParaRPr lang="en-US" sz="1000" dirty="0"/>
          </a:p>
          <a:p>
            <a:pPr marL="342900" indent="-342900" algn="l">
              <a:lnSpc>
                <a:spcPct val="127000"/>
              </a:lnSpc>
              <a:buSzPct val="100000"/>
              <a:buChar char="•"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Pero cuando estás con otros, la presión puede ser muy intensa</a:t>
            </a:r>
            <a:endParaRPr lang="en-US" sz="1000" dirty="0"/>
          </a:p>
          <a:p>
            <a:pPr marL="342900" indent="-342900" algn="l">
              <a:lnSpc>
                <a:spcPct val="127000"/>
              </a:lnSpc>
              <a:buSzPct val="100000"/>
              <a:buChar char="•"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Puedes obsesionarte con preguntas que ni siquiera son tuyas</a:t>
            </a:r>
            <a:endParaRPr lang="en-US" sz="1000" dirty="0"/>
          </a:p>
        </p:txBody>
      </p:sp>
      <p:sp>
        <p:nvSpPr>
          <p:cNvPr id="7" name="Text 3"/>
          <p:cNvSpPr/>
          <p:nvPr/>
        </p:nvSpPr>
        <p:spPr>
          <a:xfrm>
            <a:off x="3925119" y="2649959"/>
            <a:ext cx="5179963" cy="193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0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No todas las preguntas son tuyas, ni necesitan respuesta.</a:t>
            </a:r>
            <a:endParaRPr lang="en-US" sz="1000" dirty="0"/>
          </a:p>
        </p:txBody>
      </p:sp>
      <p:sp>
        <p:nvSpPr>
          <p:cNvPr id="8" name="Text 4"/>
          <p:cNvSpPr/>
          <p:nvPr/>
        </p:nvSpPr>
        <p:spPr>
          <a:xfrm>
            <a:off x="3925119" y="3016076"/>
            <a:ext cx="2052042" cy="199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El riesgo:</a:t>
            </a:r>
            <a:endParaRPr lang="en-US" sz="1250" dirty="0"/>
          </a:p>
        </p:txBody>
      </p:sp>
      <p:sp>
        <p:nvSpPr>
          <p:cNvPr id="9" name="Text 5"/>
          <p:cNvSpPr/>
          <p:nvPr/>
        </p:nvSpPr>
        <p:spPr>
          <a:xfrm>
            <a:off x="3925119" y="3387551"/>
            <a:ext cx="4722763" cy="6621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ct val="127000"/>
              </a:lnSpc>
              <a:buSzPct val="100000"/>
              <a:buChar char="•"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Intentar resolver la vida mental de los demás</a:t>
            </a:r>
            <a:endParaRPr lang="en-US" sz="1000" dirty="0"/>
          </a:p>
          <a:p>
            <a:pPr marL="342900" indent="-342900" algn="l">
              <a:lnSpc>
                <a:spcPct val="127000"/>
              </a:lnSpc>
              <a:buSzPct val="100000"/>
              <a:buChar char="•"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Sentirte abrumada por la presión</a:t>
            </a:r>
            <a:endParaRPr lang="en-US" sz="1000" dirty="0"/>
          </a:p>
          <a:p>
            <a:pPr marL="342900" indent="-342900" algn="l">
              <a:lnSpc>
                <a:spcPct val="127000"/>
              </a:lnSpc>
              <a:buSzPct val="100000"/>
              <a:buChar char="•"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Engancharte a dudas externas</a:t>
            </a:r>
            <a:endParaRPr lang="en-US" sz="1000" dirty="0"/>
          </a:p>
        </p:txBody>
      </p:sp>
      <p:sp>
        <p:nvSpPr>
          <p:cNvPr id="10" name="Text 6"/>
          <p:cNvSpPr/>
          <p:nvPr/>
        </p:nvSpPr>
        <p:spPr>
          <a:xfrm>
            <a:off x="3925119" y="4178871"/>
            <a:ext cx="4722763" cy="38784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0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La clave</a:t>
            </a: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: No está para dar verdad, está para </a:t>
            </a:r>
            <a:r>
              <a:rPr lang="en-US" sz="10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abrir el campo de posibilidades</a:t>
            </a: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y generar inspiración. Tu don es abrir posibilidades e inspirar nuevas perspectivas.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0045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647" y="225326"/>
            <a:ext cx="2641029" cy="4692774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Text 0"/>
          <p:cNvSpPr/>
          <p:nvPr/>
        </p:nvSpPr>
        <p:spPr>
          <a:xfrm>
            <a:off x="3925119" y="391864"/>
            <a:ext cx="3646959" cy="398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50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CENTRO AJNA</a:t>
            </a:r>
            <a:endParaRPr lang="en-US" sz="2500" dirty="0"/>
          </a:p>
        </p:txBody>
      </p:sp>
      <p:sp>
        <p:nvSpPr>
          <p:cNvPr id="5" name="Text 1"/>
          <p:cNvSpPr/>
          <p:nvPr/>
        </p:nvSpPr>
        <p:spPr>
          <a:xfrm>
            <a:off x="3925119" y="962769"/>
            <a:ext cx="4722763" cy="21328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El </a:t>
            </a:r>
            <a:r>
              <a:rPr lang="en-US" sz="10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Centro Ajna</a:t>
            </a: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es el centro de conceptualización, la percepción y la sabiduría interna. Aquí se forman opiniones, creencias y marcos mentales. Es donde se estructura el pensamiento.</a:t>
            </a:r>
            <a:endParaRPr lang="en-US" sz="1000" dirty="0"/>
          </a:p>
          <a:p>
            <a:pPr marL="0" indent="0" algn="l">
              <a:lnSpc>
                <a:spcPct val="127000"/>
              </a:lnSpc>
              <a:buNone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El Ajna no busca la verdad, busca </a:t>
            </a:r>
            <a:r>
              <a:rPr lang="en-US" sz="10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certeza interna</a:t>
            </a: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.</a:t>
            </a:r>
            <a:endParaRPr lang="en-US" sz="1000" dirty="0"/>
          </a:p>
          <a:p>
            <a:pPr marL="0" indent="0" algn="l">
              <a:lnSpc>
                <a:spcPct val="127000"/>
              </a:lnSpc>
              <a:buNone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Puede construir sistemas muy coherentes… aunque no sean "verdaderos" todo "encaja" dentro de su lógica. Su función es </a:t>
            </a:r>
            <a:r>
              <a:rPr lang="en-US" sz="10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dar estabilidad mental</a:t>
            </a: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, no descubrir lo absoluto.</a:t>
            </a:r>
            <a:endParaRPr lang="en-US" sz="1000" dirty="0"/>
          </a:p>
          <a:p>
            <a:pPr marL="0" indent="0" algn="l">
              <a:lnSpc>
                <a:spcPct val="127000"/>
              </a:lnSpc>
              <a:buNone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El Ajna quiere sentirse seguro, y para eso crea creencias, teorías, estructuras. Cuando no tiene certeza, aparece ansiedad mental, duda constante.</a:t>
            </a:r>
            <a:endParaRPr lang="en-US" sz="1000" dirty="0"/>
          </a:p>
        </p:txBody>
      </p:sp>
      <p:sp>
        <p:nvSpPr>
          <p:cNvPr id="6" name="Text 2"/>
          <p:cNvSpPr/>
          <p:nvPr/>
        </p:nvSpPr>
        <p:spPr>
          <a:xfrm>
            <a:off x="3925119" y="3224808"/>
            <a:ext cx="4722763" cy="8158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ct val="127000"/>
              </a:lnSpc>
              <a:buSzPct val="100000"/>
              <a:buChar char="•"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Cuando está </a:t>
            </a:r>
            <a:r>
              <a:rPr lang="en-US" sz="10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definido</a:t>
            </a: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, hay una manera fija de entender la realidad y de pensar, opiniones estables, procesa siempre de la misma manera.</a:t>
            </a:r>
            <a:endParaRPr lang="en-US" sz="1000" dirty="0"/>
          </a:p>
          <a:p>
            <a:pPr marL="342900" indent="-342900" algn="l">
              <a:lnSpc>
                <a:spcPct val="127000"/>
              </a:lnSpc>
              <a:buSzPct val="100000"/>
              <a:buChar char="•"/>
            </a:pPr>
            <a:r>
              <a:rPr lang="en-US" sz="10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El riesgo</a:t>
            </a: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: Rigidez mental, necesidad de tener razón, dificultad para ver otros puntos de vista.</a:t>
            </a:r>
            <a:endParaRPr lang="en-US" sz="1000" dirty="0"/>
          </a:p>
        </p:txBody>
      </p:sp>
      <p:sp>
        <p:nvSpPr>
          <p:cNvPr id="7" name="Text 3"/>
          <p:cNvSpPr/>
          <p:nvPr/>
        </p:nvSpPr>
        <p:spPr>
          <a:xfrm>
            <a:off x="3925119" y="4169866"/>
            <a:ext cx="4722763" cy="5817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0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La clave:</a:t>
            </a: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Confiar en tu manera natural de procesar y entender la vida. Tu mente está diseñada para desarrollar perspectivas estables, no para adaptarse a cada opinión externa.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0045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372" y="235372"/>
            <a:ext cx="2629719" cy="4672682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Text 0"/>
          <p:cNvSpPr/>
          <p:nvPr/>
        </p:nvSpPr>
        <p:spPr>
          <a:xfrm>
            <a:off x="3925119" y="1060326"/>
            <a:ext cx="4001319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CENTRO AJNA</a:t>
            </a:r>
            <a:endParaRPr lang="en-US" sz="2750" dirty="0"/>
          </a:p>
        </p:txBody>
      </p:sp>
      <p:sp>
        <p:nvSpPr>
          <p:cNvPr id="5" name="Text 1"/>
          <p:cNvSpPr/>
          <p:nvPr/>
        </p:nvSpPr>
        <p:spPr>
          <a:xfrm>
            <a:off x="3925119" y="1715914"/>
            <a:ext cx="4722763" cy="23672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Cuando está </a:t>
            </a:r>
            <a:r>
              <a:rPr lang="en-US" sz="11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indefinido</a:t>
            </a:r>
            <a:r>
              <a:rPr lang="en-US" sz="11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, la manera de pensar y entender la realidad es flexible y cambiante, puede ver múltiples perspectivas y adaptarse mentalmente al entorno. No tiene una forma fija de procesar las cosas.</a:t>
            </a:r>
            <a:endParaRPr lang="en-US" sz="11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1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El riesgo:</a:t>
            </a:r>
            <a:r>
              <a:rPr lang="en-US" sz="11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Confusión mental, buscar certezas externas, dudar de su propia percepción o intentar aparentar seguridad mental para sentirse válido.</a:t>
            </a:r>
            <a:endParaRPr lang="en-US" sz="11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1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La clave:</a:t>
            </a:r>
            <a:r>
              <a:rPr lang="en-US" sz="11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No necesitas tener una opinión fija sobre todo. Tu mente está diseñada para explorar distintas perspectivas, comprender a los demás y abrir posibilidades que otros no ven.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0045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574" y="225326"/>
            <a:ext cx="2641029" cy="4692774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Text 0"/>
          <p:cNvSpPr/>
          <p:nvPr/>
        </p:nvSpPr>
        <p:spPr>
          <a:xfrm>
            <a:off x="3925119" y="411956"/>
            <a:ext cx="3806056" cy="398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50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CENTRO GARGANTA</a:t>
            </a:r>
            <a:endParaRPr lang="en-US" sz="2500" dirty="0"/>
          </a:p>
        </p:txBody>
      </p:sp>
      <p:sp>
        <p:nvSpPr>
          <p:cNvPr id="5" name="Text 1"/>
          <p:cNvSpPr/>
          <p:nvPr/>
        </p:nvSpPr>
        <p:spPr>
          <a:xfrm>
            <a:off x="3925119" y="982861"/>
            <a:ext cx="4722763" cy="10987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El Centro </a:t>
            </a:r>
            <a:r>
              <a:rPr lang="en-US" sz="10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Garganta</a:t>
            </a: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es el centro de la comunicación, expresión y la manifestación. es donde tus pensamientos, ideas y emociones se convierten en palabras, sonidos, acciones y manifestaciones en el mundo.</a:t>
            </a:r>
            <a:endParaRPr lang="en-US" sz="1000" dirty="0"/>
          </a:p>
          <a:p>
            <a:pPr marL="0" indent="0" algn="l">
              <a:lnSpc>
                <a:spcPct val="127000"/>
              </a:lnSpc>
              <a:buNone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Aquí expresas quién eres, compartes tu verdad y das forma a lo que piensas y sientes.</a:t>
            </a:r>
            <a:endParaRPr lang="en-US" sz="1000" dirty="0"/>
          </a:p>
        </p:txBody>
      </p:sp>
      <p:sp>
        <p:nvSpPr>
          <p:cNvPr id="6" name="Text 2"/>
          <p:cNvSpPr/>
          <p:nvPr/>
        </p:nvSpPr>
        <p:spPr>
          <a:xfrm>
            <a:off x="3925119" y="2210842"/>
            <a:ext cx="4722763" cy="5817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ct val="127000"/>
              </a:lnSpc>
              <a:buSzPct val="100000"/>
              <a:buChar char="•"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La Garganta </a:t>
            </a:r>
            <a:r>
              <a:rPr lang="en-US" sz="10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no crea por sí sola,</a:t>
            </a: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necesita estar conectada con motores. (sacral, ego, plexo solar, raíz). Sin esa conexión: Hay expresión, pero no necesariamente impacto o materialización</a:t>
            </a:r>
            <a:endParaRPr lang="en-US" sz="1000" dirty="0"/>
          </a:p>
        </p:txBody>
      </p:sp>
      <p:sp>
        <p:nvSpPr>
          <p:cNvPr id="7" name="Text 3"/>
          <p:cNvSpPr/>
          <p:nvPr/>
        </p:nvSpPr>
        <p:spPr>
          <a:xfrm>
            <a:off x="3925119" y="2921794"/>
            <a:ext cx="4722763" cy="180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Es uno de los centros más condicionado de todos, porque todo el mundo quiere ser escuchado, visto, reconocido. Puedes estar diciendo mucho, pero no expresar quien realmente eres.</a:t>
            </a:r>
            <a:endParaRPr lang="en-US" sz="1000" dirty="0"/>
          </a:p>
          <a:p>
            <a:pPr marL="0" indent="0" algn="l">
              <a:lnSpc>
                <a:spcPct val="127000"/>
              </a:lnSpc>
              <a:buNone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No se trata solo de qué dices, sino </a:t>
            </a:r>
            <a:r>
              <a:rPr lang="en-US" sz="10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cuándo lo dices.</a:t>
            </a: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Alineado hablas en el momento correcto y tu impacto es natural. Cuando no, no te escuchan o genera resistencia.</a:t>
            </a:r>
            <a:endParaRPr lang="en-US" sz="1000" dirty="0"/>
          </a:p>
          <a:p>
            <a:pPr marL="0" indent="0" algn="l">
              <a:lnSpc>
                <a:spcPct val="127000"/>
              </a:lnSpc>
              <a:buNone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El timing correcto </a:t>
            </a:r>
            <a:r>
              <a:rPr lang="en-US" sz="10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no lo decide la mente</a:t>
            </a: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. No puedes decir "ahora si" o "ahora no" — surge cuando estás alineada con tu estrategia y autoridad.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0045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509" y="230311"/>
            <a:ext cx="2635448" cy="4682877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Text 0"/>
          <p:cNvSpPr/>
          <p:nvPr/>
        </p:nvSpPr>
        <p:spPr>
          <a:xfrm>
            <a:off x="3925119" y="468139"/>
            <a:ext cx="3992017" cy="4208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6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CENTRO GARGANTA</a:t>
            </a:r>
            <a:endParaRPr lang="en-US" sz="2650" dirty="0"/>
          </a:p>
        </p:txBody>
      </p:sp>
      <p:sp>
        <p:nvSpPr>
          <p:cNvPr id="5" name="Text 1"/>
          <p:cNvSpPr/>
          <p:nvPr/>
        </p:nvSpPr>
        <p:spPr>
          <a:xfrm>
            <a:off x="3925119" y="1080939"/>
            <a:ext cx="4722763" cy="35944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0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Cuando está </a:t>
            </a:r>
            <a:r>
              <a:rPr lang="en-US" sz="105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definido:</a:t>
            </a:r>
            <a:r>
              <a:rPr lang="en-US" sz="10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Tiene una forma constante de expresarse, La voz "sale sola".</a:t>
            </a:r>
            <a:endParaRPr lang="en-US" sz="105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05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El riesgo:</a:t>
            </a:r>
            <a:r>
              <a:rPr lang="en-US" sz="10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Hablar sin esperar el momento, no leer si hay recepción.</a:t>
            </a:r>
            <a:endParaRPr lang="en-US" sz="105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05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La clave:</a:t>
            </a:r>
            <a:r>
              <a:rPr lang="en-US" sz="10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No todo lo que te nace decir… necesita ser dicho en ese instante</a:t>
            </a:r>
            <a:endParaRPr lang="en-US" sz="105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0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Cuando está </a:t>
            </a:r>
            <a:r>
              <a:rPr lang="en-US" sz="105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indefinido:</a:t>
            </a:r>
            <a:r>
              <a:rPr lang="en-US" sz="10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la expresión es variable y puede aparecer la tendencia a forzar la atención o hablar para ser visto, tendencia al reconocimiento. Muy sensible al entorno</a:t>
            </a:r>
            <a:endParaRPr lang="en-US" sz="105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05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El riesgo:</a:t>
            </a:r>
            <a:r>
              <a:rPr lang="en-US" sz="10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Forzar la voz para ser vista, hablar para encajar o llamar la atención.</a:t>
            </a:r>
            <a:endParaRPr lang="en-US" sz="105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05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La clave:</a:t>
            </a:r>
            <a:r>
              <a:rPr lang="en-US" sz="10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No necesitas hablar para ser escuchada.</a:t>
            </a:r>
            <a:endParaRPr lang="en-US" sz="105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05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"Ser escuchada sin hablar"</a:t>
            </a:r>
            <a:r>
              <a:rPr lang="en-US" sz="10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no significa que literalmente no hables nunca. Significa que no necesitas forzar la expresión para tener impacto o reconocimiento.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0045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45" y="230312"/>
            <a:ext cx="2635448" cy="4682877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Text 0"/>
          <p:cNvSpPr/>
          <p:nvPr/>
        </p:nvSpPr>
        <p:spPr>
          <a:xfrm>
            <a:off x="3925119" y="437034"/>
            <a:ext cx="3824139" cy="4208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6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CENTRO G</a:t>
            </a:r>
            <a:endParaRPr lang="en-US" sz="2650" dirty="0"/>
          </a:p>
        </p:txBody>
      </p:sp>
      <p:sp>
        <p:nvSpPr>
          <p:cNvPr id="5" name="Text 1"/>
          <p:cNvSpPr/>
          <p:nvPr/>
        </p:nvSpPr>
        <p:spPr>
          <a:xfrm>
            <a:off x="3925119" y="1049834"/>
            <a:ext cx="4722763" cy="7741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0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El </a:t>
            </a:r>
            <a:r>
              <a:rPr lang="en-US" sz="105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Centro G</a:t>
            </a:r>
            <a:r>
              <a:rPr lang="en-US" sz="10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es el centro de la identidad, el amor y la dirección en la vida.</a:t>
            </a:r>
            <a:endParaRPr lang="en-US" sz="105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0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Es la brújula interna que guía hacia las personas, lugares y experiencias donde puedes sentirte </a:t>
            </a:r>
            <a:r>
              <a:rPr lang="en-US" sz="105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alineado contigo mismo.</a:t>
            </a:r>
            <a:endParaRPr lang="en-US" sz="1050" dirty="0"/>
          </a:p>
        </p:txBody>
      </p:sp>
      <p:sp>
        <p:nvSpPr>
          <p:cNvPr id="6" name="Text 2"/>
          <p:cNvSpPr/>
          <p:nvPr/>
        </p:nvSpPr>
        <p:spPr>
          <a:xfrm>
            <a:off x="3925119" y="2015877"/>
            <a:ext cx="2140669" cy="2103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Desde aquí surge:</a:t>
            </a:r>
            <a:endParaRPr lang="en-US" sz="1300" dirty="0"/>
          </a:p>
        </p:txBody>
      </p:sp>
      <p:sp>
        <p:nvSpPr>
          <p:cNvPr id="7" name="Text 3"/>
          <p:cNvSpPr/>
          <p:nvPr/>
        </p:nvSpPr>
        <p:spPr>
          <a:xfrm>
            <a:off x="3925119" y="2418159"/>
            <a:ext cx="4722763" cy="9744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ct val="130000"/>
              </a:lnSpc>
              <a:buSzPct val="100000"/>
              <a:buChar char="•"/>
            </a:pPr>
            <a:r>
              <a:rPr lang="en-US" sz="10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el sentido de quién eres</a:t>
            </a:r>
            <a:endParaRPr lang="en-US" sz="1050" dirty="0"/>
          </a:p>
          <a:p>
            <a:pPr marL="342900" indent="-342900" algn="l">
              <a:lnSpc>
                <a:spcPct val="130000"/>
              </a:lnSpc>
              <a:buSzPct val="100000"/>
              <a:buChar char="•"/>
            </a:pPr>
            <a:r>
              <a:rPr lang="en-US" sz="10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tu manera natural de relacionarte</a:t>
            </a:r>
            <a:endParaRPr lang="en-US" sz="1050" dirty="0"/>
          </a:p>
          <a:p>
            <a:pPr marL="342900" indent="-342900" algn="l">
              <a:lnSpc>
                <a:spcPct val="130000"/>
              </a:lnSpc>
              <a:buSzPct val="100000"/>
              <a:buChar char="•"/>
            </a:pPr>
            <a:r>
              <a:rPr lang="en-US" sz="10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la dirección que toma tu vida</a:t>
            </a:r>
            <a:endParaRPr lang="en-US" sz="1050" dirty="0"/>
          </a:p>
          <a:p>
            <a:pPr marL="342900" indent="-342900" algn="l">
              <a:lnSpc>
                <a:spcPct val="130000"/>
              </a:lnSpc>
              <a:buSzPct val="100000"/>
              <a:buChar char="•"/>
            </a:pPr>
            <a:r>
              <a:rPr lang="en-US" sz="10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y la forma en que das y recibes amor</a:t>
            </a:r>
            <a:endParaRPr lang="en-US" sz="1050" dirty="0"/>
          </a:p>
        </p:txBody>
      </p:sp>
      <p:sp>
        <p:nvSpPr>
          <p:cNvPr id="8" name="Text 4"/>
          <p:cNvSpPr/>
          <p:nvPr/>
        </p:nvSpPr>
        <p:spPr>
          <a:xfrm>
            <a:off x="3925119" y="3584525"/>
            <a:ext cx="2167012" cy="2103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También influye en:</a:t>
            </a:r>
            <a:endParaRPr lang="en-US" sz="1300" dirty="0"/>
          </a:p>
        </p:txBody>
      </p:sp>
      <p:sp>
        <p:nvSpPr>
          <p:cNvPr id="9" name="Text 5"/>
          <p:cNvSpPr/>
          <p:nvPr/>
        </p:nvSpPr>
        <p:spPr>
          <a:xfrm>
            <a:off x="3925119" y="3986808"/>
            <a:ext cx="4722763" cy="7196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ct val="130000"/>
              </a:lnSpc>
              <a:buSzPct val="100000"/>
              <a:buChar char="•"/>
            </a:pPr>
            <a:r>
              <a:rPr lang="en-US" sz="10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la autoestima</a:t>
            </a:r>
            <a:endParaRPr lang="en-US" sz="1050" dirty="0"/>
          </a:p>
          <a:p>
            <a:pPr marL="342900" indent="-342900" algn="l">
              <a:lnSpc>
                <a:spcPct val="130000"/>
              </a:lnSpc>
              <a:buSzPct val="100000"/>
              <a:buChar char="•"/>
            </a:pPr>
            <a:r>
              <a:rPr lang="en-US" sz="10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la sensación de pertenencia</a:t>
            </a:r>
            <a:endParaRPr lang="en-US" sz="1050" dirty="0"/>
          </a:p>
          <a:p>
            <a:pPr marL="342900" indent="-342900" algn="l">
              <a:lnSpc>
                <a:spcPct val="130000"/>
              </a:lnSpc>
              <a:buSzPct val="100000"/>
              <a:buChar char="•"/>
            </a:pPr>
            <a:r>
              <a:rPr lang="en-US" sz="10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y cómo te percibes a ti mismo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0045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647" y="225326"/>
            <a:ext cx="2641029" cy="4692774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Text 0"/>
          <p:cNvSpPr/>
          <p:nvPr/>
        </p:nvSpPr>
        <p:spPr>
          <a:xfrm>
            <a:off x="3925119" y="460921"/>
            <a:ext cx="3646959" cy="398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50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CENTRO G</a:t>
            </a:r>
            <a:endParaRPr lang="en-US" sz="2500" dirty="0"/>
          </a:p>
        </p:txBody>
      </p:sp>
      <p:sp>
        <p:nvSpPr>
          <p:cNvPr id="5" name="Text 1"/>
          <p:cNvSpPr/>
          <p:nvPr/>
        </p:nvSpPr>
        <p:spPr>
          <a:xfrm>
            <a:off x="3925119" y="1031825"/>
            <a:ext cx="4722763" cy="517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Cuando está </a:t>
            </a:r>
            <a:r>
              <a:rPr lang="en-US" sz="10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definido,</a:t>
            </a: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hay una sensación más estable de identidad y dirección.</a:t>
            </a:r>
            <a:endParaRPr lang="en-US" sz="1000" dirty="0"/>
          </a:p>
          <a:p>
            <a:pPr marL="0" indent="0" algn="l">
              <a:lnSpc>
                <a:spcPct val="127000"/>
              </a:lnSpc>
              <a:buNone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La persona suele sentir:</a:t>
            </a:r>
            <a:endParaRPr lang="en-US" sz="1000" dirty="0"/>
          </a:p>
        </p:txBody>
      </p:sp>
      <p:sp>
        <p:nvSpPr>
          <p:cNvPr id="6" name="Text 2"/>
          <p:cNvSpPr/>
          <p:nvPr/>
        </p:nvSpPr>
        <p:spPr>
          <a:xfrm>
            <a:off x="3925119" y="1678037"/>
            <a:ext cx="4722763" cy="6621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ct val="127000"/>
              </a:lnSpc>
              <a:buSzPct val="100000"/>
              <a:buChar char="•"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continuidad interna</a:t>
            </a:r>
            <a:endParaRPr lang="en-US" sz="1000" dirty="0"/>
          </a:p>
          <a:p>
            <a:pPr marL="342900" indent="-342900" algn="l">
              <a:lnSpc>
                <a:spcPct val="127000"/>
              </a:lnSpc>
              <a:buSzPct val="100000"/>
              <a:buChar char="•"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una manera consistente de ser</a:t>
            </a:r>
            <a:endParaRPr lang="en-US" sz="1000" dirty="0"/>
          </a:p>
          <a:p>
            <a:pPr marL="342900" indent="-342900" algn="l">
              <a:lnSpc>
                <a:spcPct val="127000"/>
              </a:lnSpc>
              <a:buSzPct val="100000"/>
              <a:buChar char="•"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una dirección más clara en la vida</a:t>
            </a:r>
            <a:endParaRPr lang="en-US" sz="1000" dirty="0"/>
          </a:p>
        </p:txBody>
      </p:sp>
      <p:sp>
        <p:nvSpPr>
          <p:cNvPr id="7" name="Text 3"/>
          <p:cNvSpPr/>
          <p:nvPr/>
        </p:nvSpPr>
        <p:spPr>
          <a:xfrm>
            <a:off x="3925119" y="2469356"/>
            <a:ext cx="4722763" cy="517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7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No significa tenerlo todo resuelto, sino sentir una base interna más constante.</a:t>
            </a:r>
            <a:endParaRPr lang="en-US" sz="1000" dirty="0"/>
          </a:p>
          <a:p>
            <a:pPr marL="0" indent="0" algn="l">
              <a:lnSpc>
                <a:spcPct val="127000"/>
              </a:lnSpc>
              <a:buNone/>
            </a:pPr>
            <a:r>
              <a:rPr lang="en-US" sz="10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Riesgo:</a:t>
            </a:r>
            <a:endParaRPr lang="en-US" sz="1000" dirty="0"/>
          </a:p>
        </p:txBody>
      </p:sp>
      <p:sp>
        <p:nvSpPr>
          <p:cNvPr id="8" name="Text 4"/>
          <p:cNvSpPr/>
          <p:nvPr/>
        </p:nvSpPr>
        <p:spPr>
          <a:xfrm>
            <a:off x="3925119" y="3115568"/>
            <a:ext cx="4722763" cy="6621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ct val="127000"/>
              </a:lnSpc>
              <a:buSzPct val="100000"/>
              <a:buChar char="•"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Apegarse demasiado a una identidad fija</a:t>
            </a:r>
            <a:endParaRPr lang="en-US" sz="1000" dirty="0"/>
          </a:p>
          <a:p>
            <a:pPr marL="342900" indent="-342900" algn="l">
              <a:lnSpc>
                <a:spcPct val="127000"/>
              </a:lnSpc>
              <a:buSzPct val="100000"/>
              <a:buChar char="•"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Creer que siempre debes ser la misma persona</a:t>
            </a:r>
            <a:endParaRPr lang="en-US" sz="1000" dirty="0"/>
          </a:p>
          <a:p>
            <a:pPr marL="342900" indent="-342900" algn="l">
              <a:lnSpc>
                <a:spcPct val="127000"/>
              </a:lnSpc>
              <a:buSzPct val="100000"/>
              <a:buChar char="•"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Intentar controlar el rumbo de la vida mentalmente</a:t>
            </a:r>
            <a:endParaRPr lang="en-US" sz="1000" dirty="0"/>
          </a:p>
        </p:txBody>
      </p:sp>
      <p:sp>
        <p:nvSpPr>
          <p:cNvPr id="9" name="Text 5"/>
          <p:cNvSpPr/>
          <p:nvPr/>
        </p:nvSpPr>
        <p:spPr>
          <a:xfrm>
            <a:off x="3925119" y="3906887"/>
            <a:ext cx="4722763" cy="7756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0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Clave:</a:t>
            </a: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No necesitas buscar constantemente quién eres. Tu identidad y dirección aparecen de forma natural cuando estás en los lugares, relaciones y entornos correctos.</a:t>
            </a:r>
            <a:endParaRPr lang="en-US" sz="1000" dirty="0"/>
          </a:p>
          <a:p>
            <a:pPr marL="0" indent="0" algn="l">
              <a:lnSpc>
                <a:spcPct val="127000"/>
              </a:lnSpc>
              <a:buNone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 veces no necesitas encontrarte a ti mismo… necesitas cambiar de entorno.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0045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866" y="225326"/>
            <a:ext cx="2641029" cy="4692774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Text 0"/>
          <p:cNvSpPr/>
          <p:nvPr/>
        </p:nvSpPr>
        <p:spPr>
          <a:xfrm>
            <a:off x="3925119" y="415230"/>
            <a:ext cx="3646959" cy="398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50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CENTRO G</a:t>
            </a:r>
            <a:endParaRPr lang="en-US" sz="2500" dirty="0"/>
          </a:p>
        </p:txBody>
      </p:sp>
      <p:sp>
        <p:nvSpPr>
          <p:cNvPr id="5" name="Text 1"/>
          <p:cNvSpPr/>
          <p:nvPr/>
        </p:nvSpPr>
        <p:spPr>
          <a:xfrm>
            <a:off x="3925119" y="986135"/>
            <a:ext cx="4722763" cy="710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Cuando está </a:t>
            </a:r>
            <a:r>
              <a:rPr lang="en-US" sz="10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indefinido</a:t>
            </a: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El entorno lo cambia todo</a:t>
            </a:r>
            <a:endParaRPr lang="en-US" sz="1000" dirty="0"/>
          </a:p>
          <a:p>
            <a:pPr marL="0" indent="0" algn="l">
              <a:lnSpc>
                <a:spcPct val="127000"/>
              </a:lnSpc>
              <a:buNone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La </a:t>
            </a:r>
            <a:r>
              <a:rPr lang="en-US" sz="10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identidad y dirección</a:t>
            </a: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son más fluidas y cambiantes.</a:t>
            </a:r>
            <a:endParaRPr lang="en-US" sz="1000" dirty="0"/>
          </a:p>
          <a:p>
            <a:pPr marL="0" indent="0" algn="l">
              <a:lnSpc>
                <a:spcPct val="127000"/>
              </a:lnSpc>
              <a:buNone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La persona puede:</a:t>
            </a:r>
            <a:endParaRPr lang="en-US" sz="1000" dirty="0"/>
          </a:p>
        </p:txBody>
      </p:sp>
      <p:sp>
        <p:nvSpPr>
          <p:cNvPr id="6" name="Text 2"/>
          <p:cNvSpPr/>
          <p:nvPr/>
        </p:nvSpPr>
        <p:spPr>
          <a:xfrm>
            <a:off x="3925119" y="1826270"/>
            <a:ext cx="4722763" cy="6621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ct val="127000"/>
              </a:lnSpc>
              <a:buSzPct val="100000"/>
              <a:buChar char="•"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sentirse diferente según el entorno</a:t>
            </a:r>
            <a:endParaRPr lang="en-US" sz="1000" dirty="0"/>
          </a:p>
          <a:p>
            <a:pPr marL="342900" indent="-342900" algn="l">
              <a:lnSpc>
                <a:spcPct val="127000"/>
              </a:lnSpc>
              <a:buSzPct val="100000"/>
              <a:buChar char="•"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explorar muchas formas de ser</a:t>
            </a:r>
            <a:endParaRPr lang="en-US" sz="1000" dirty="0"/>
          </a:p>
          <a:p>
            <a:pPr marL="342900" indent="-342900" algn="l">
              <a:lnSpc>
                <a:spcPct val="127000"/>
              </a:lnSpc>
              <a:buSzPct val="100000"/>
              <a:buChar char="•"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adaptarse profundamente a las personas y lugares</a:t>
            </a:r>
            <a:endParaRPr lang="en-US" sz="1000" dirty="0"/>
          </a:p>
        </p:txBody>
      </p:sp>
      <p:sp>
        <p:nvSpPr>
          <p:cNvPr id="7" name="Text 3"/>
          <p:cNvSpPr/>
          <p:nvPr/>
        </p:nvSpPr>
        <p:spPr>
          <a:xfrm>
            <a:off x="3925119" y="2660600"/>
            <a:ext cx="2052042" cy="199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Riesgo:</a:t>
            </a:r>
            <a:endParaRPr lang="en-US" sz="1250" dirty="0"/>
          </a:p>
        </p:txBody>
      </p:sp>
      <p:sp>
        <p:nvSpPr>
          <p:cNvPr id="8" name="Text 4"/>
          <p:cNvSpPr/>
          <p:nvPr/>
        </p:nvSpPr>
        <p:spPr>
          <a:xfrm>
            <a:off x="3925119" y="3032075"/>
            <a:ext cx="4722763" cy="6621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ct val="127000"/>
              </a:lnSpc>
              <a:buSzPct val="100000"/>
              <a:buChar char="•"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Buscar desesperadamente "quién soy"</a:t>
            </a:r>
            <a:endParaRPr lang="en-US" sz="1000" dirty="0"/>
          </a:p>
          <a:p>
            <a:pPr marL="342900" indent="-342900" algn="l">
              <a:lnSpc>
                <a:spcPct val="127000"/>
              </a:lnSpc>
              <a:buSzPct val="100000"/>
              <a:buChar char="•"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Perderse intentando encajar</a:t>
            </a:r>
            <a:endParaRPr lang="en-US" sz="1000" dirty="0"/>
          </a:p>
          <a:p>
            <a:pPr marL="342900" indent="-342900" algn="l">
              <a:lnSpc>
                <a:spcPct val="127000"/>
              </a:lnSpc>
              <a:buSzPct val="100000"/>
              <a:buChar char="•"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Permanecer en lugares o relaciones incorrectas</a:t>
            </a:r>
            <a:endParaRPr lang="en-US" sz="1000" dirty="0"/>
          </a:p>
        </p:txBody>
      </p:sp>
      <p:sp>
        <p:nvSpPr>
          <p:cNvPr id="9" name="Text 5"/>
          <p:cNvSpPr/>
          <p:nvPr/>
        </p:nvSpPr>
        <p:spPr>
          <a:xfrm>
            <a:off x="3925119" y="3823395"/>
            <a:ext cx="4722763" cy="904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0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La clave:</a:t>
            </a: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No estás aquí para tener una identidad fija, sino para descubrir quién eres a través de las experiencias, las personas y los lugares que atraviesas.</a:t>
            </a:r>
            <a:endParaRPr lang="en-US" sz="1000" dirty="0"/>
          </a:p>
          <a:p>
            <a:pPr marL="0" indent="0" algn="l">
              <a:lnSpc>
                <a:spcPct val="127000"/>
              </a:lnSpc>
              <a:buNone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Tu claridad no viene de definirte mentalmente, sino de rodearte de entornos donde puedas sentirte tú sin esfuerzo.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0045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221" y="220266"/>
            <a:ext cx="2646759" cy="4702969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Text 0"/>
          <p:cNvSpPr/>
          <p:nvPr/>
        </p:nvSpPr>
        <p:spPr>
          <a:xfrm>
            <a:off x="3925119" y="534739"/>
            <a:ext cx="4200897" cy="3765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3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CENTRO EGO/CORAZÓN</a:t>
            </a:r>
            <a:endParaRPr lang="en-US" sz="2350" dirty="0"/>
          </a:p>
        </p:txBody>
      </p:sp>
      <p:sp>
        <p:nvSpPr>
          <p:cNvPr id="5" name="Text 1"/>
          <p:cNvSpPr/>
          <p:nvPr/>
        </p:nvSpPr>
        <p:spPr>
          <a:xfrm>
            <a:off x="3925119" y="1064865"/>
            <a:ext cx="4722763" cy="35438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El </a:t>
            </a:r>
            <a:r>
              <a:rPr lang="en-US" sz="9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Centro Ego/Corazón</a:t>
            </a: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es el centro de la voluntad, el valor personal y la autoestima. Es un centro motor.</a:t>
            </a:r>
            <a:endParaRPr lang="en-US" sz="900" dirty="0"/>
          </a:p>
          <a:p>
            <a:pPr marL="0" indent="0" algn="l">
              <a:lnSpc>
                <a:spcPct val="123000"/>
              </a:lnSpc>
              <a:spcAft>
                <a:spcPts val="900"/>
              </a:spcAft>
              <a:buNone/>
            </a:pP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Está relacionado con: la capacidad de comprometerte, hacer promesas y sostenerlas, la motivación, el deseo de conseguir algo y la sensación de valor propio. Materializar a través de la voluntad.</a:t>
            </a:r>
            <a:endParaRPr lang="en-US" sz="900" dirty="0"/>
          </a:p>
          <a:p>
            <a:pPr marL="0" indent="0" algn="l">
              <a:lnSpc>
                <a:spcPct val="123000"/>
              </a:lnSpc>
              <a:buNone/>
            </a:pP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Es la energía que </a:t>
            </a:r>
            <a:r>
              <a:rPr lang="en-US" sz="9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impulsa a demostrar, conquistar, lograr</a:t>
            </a: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y no está diseñado para funcionar constantemente, este centro trabaja por impulsos. Pero después </a:t>
            </a:r>
            <a:r>
              <a:rPr lang="en-US" sz="9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necesita descanso.</a:t>
            </a:r>
            <a:endParaRPr lang="en-US" sz="900" dirty="0"/>
          </a:p>
          <a:p>
            <a:pPr marL="0" indent="0" algn="l">
              <a:lnSpc>
                <a:spcPct val="123000"/>
              </a:lnSpc>
              <a:spcAft>
                <a:spcPts val="900"/>
              </a:spcAft>
              <a:buNone/>
            </a:pP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Uno de los mayores problemas aparece cuando se intenta mantener una fuerza de voluntad constante todo el tiempo.</a:t>
            </a:r>
            <a:endParaRPr lang="en-US" sz="900" dirty="0"/>
          </a:p>
          <a:p>
            <a:pPr marL="0" indent="0" algn="l">
              <a:lnSpc>
                <a:spcPct val="123000"/>
              </a:lnSpc>
              <a:buNone/>
            </a:pP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La gran </a:t>
            </a:r>
            <a:r>
              <a:rPr lang="en-US" sz="9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herida</a:t>
            </a: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de este centro suele ser: "Tengo que demostrar mi valor para merecer amor, reconocimiento o éxito." El valor no debería tener que demostrarse.</a:t>
            </a:r>
            <a:endParaRPr lang="en-US" sz="900" dirty="0"/>
          </a:p>
          <a:p>
            <a:pPr marL="0" indent="0" algn="l">
              <a:lnSpc>
                <a:spcPct val="123000"/>
              </a:lnSpc>
              <a:spcAft>
                <a:spcPts val="900"/>
              </a:spcAft>
              <a:buNone/>
            </a:pP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Y desde ahí pueden aparecer: Sobreesfuerzo, competitividad constante, necesidad de validación, agotamiento.</a:t>
            </a:r>
            <a:endParaRPr lang="en-US" sz="900" dirty="0"/>
          </a:p>
          <a:p>
            <a:pPr marL="0" indent="0" algn="l">
              <a:lnSpc>
                <a:spcPct val="123000"/>
              </a:lnSpc>
              <a:buNone/>
            </a:pP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Se trata de cuánto valor sientes que tienes sin necesidad de probar nada, de cuánto confías en ti y cómo manejas los compromisos contigo mismo.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0045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436" y="230311"/>
            <a:ext cx="2635448" cy="4682877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Text 0"/>
          <p:cNvSpPr/>
          <p:nvPr/>
        </p:nvSpPr>
        <p:spPr>
          <a:xfrm>
            <a:off x="3925119" y="472976"/>
            <a:ext cx="4641131" cy="4208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6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CENTRO EGO/CORAZÓN</a:t>
            </a:r>
            <a:endParaRPr lang="en-US" sz="2650" dirty="0"/>
          </a:p>
        </p:txBody>
      </p:sp>
      <p:sp>
        <p:nvSpPr>
          <p:cNvPr id="5" name="Text 1"/>
          <p:cNvSpPr/>
          <p:nvPr/>
        </p:nvSpPr>
        <p:spPr>
          <a:xfrm>
            <a:off x="3925119" y="1085776"/>
            <a:ext cx="4722763" cy="564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0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Cuando está </a:t>
            </a:r>
            <a:r>
              <a:rPr lang="en-US" sz="105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definido</a:t>
            </a:r>
            <a:endParaRPr lang="en-US" sz="105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0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Hay una relación más constante con:</a:t>
            </a:r>
            <a:endParaRPr lang="en-US" sz="1050" dirty="0"/>
          </a:p>
        </p:txBody>
      </p:sp>
      <p:sp>
        <p:nvSpPr>
          <p:cNvPr id="6" name="Text 2"/>
          <p:cNvSpPr/>
          <p:nvPr/>
        </p:nvSpPr>
        <p:spPr>
          <a:xfrm>
            <a:off x="3925119" y="1793751"/>
            <a:ext cx="4722763" cy="9744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ct val="130000"/>
              </a:lnSpc>
              <a:buSzPct val="100000"/>
              <a:buChar char="•"/>
            </a:pPr>
            <a:r>
              <a:rPr lang="en-US" sz="10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la voluntad</a:t>
            </a:r>
            <a:endParaRPr lang="en-US" sz="1050" dirty="0"/>
          </a:p>
          <a:p>
            <a:pPr marL="342900" indent="-342900" algn="l">
              <a:lnSpc>
                <a:spcPct val="130000"/>
              </a:lnSpc>
              <a:buSzPct val="100000"/>
              <a:buChar char="•"/>
            </a:pPr>
            <a:r>
              <a:rPr lang="en-US" sz="10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la ambición</a:t>
            </a:r>
            <a:endParaRPr lang="en-US" sz="1050" dirty="0"/>
          </a:p>
          <a:p>
            <a:pPr marL="342900" indent="-342900" algn="l">
              <a:lnSpc>
                <a:spcPct val="130000"/>
              </a:lnSpc>
              <a:buSzPct val="100000"/>
              <a:buChar char="•"/>
            </a:pPr>
            <a:r>
              <a:rPr lang="en-US" sz="10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el valor propio</a:t>
            </a:r>
            <a:endParaRPr lang="en-US" sz="1050" dirty="0"/>
          </a:p>
          <a:p>
            <a:pPr marL="342900" indent="-342900" algn="l">
              <a:lnSpc>
                <a:spcPct val="130000"/>
              </a:lnSpc>
              <a:buSzPct val="100000"/>
              <a:buChar char="•"/>
            </a:pPr>
            <a:r>
              <a:rPr lang="en-US" sz="10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la capacidad de comprometerse</a:t>
            </a:r>
            <a:endParaRPr lang="en-US" sz="1050" dirty="0"/>
          </a:p>
        </p:txBody>
      </p:sp>
      <p:sp>
        <p:nvSpPr>
          <p:cNvPr id="7" name="Text 3"/>
          <p:cNvSpPr/>
          <p:nvPr/>
        </p:nvSpPr>
        <p:spPr>
          <a:xfrm>
            <a:off x="3925119" y="2912120"/>
            <a:ext cx="4722763" cy="17583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spcAft>
                <a:spcPts val="1100"/>
              </a:spcAft>
              <a:buNone/>
            </a:pPr>
            <a:r>
              <a:rPr lang="en-US" sz="10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La persona suele tener más facilidad para, ir a por lo que quiere, sostener promesas, competir o negociar</a:t>
            </a:r>
            <a:endParaRPr lang="en-US" sz="105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05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Riesgo:</a:t>
            </a:r>
            <a:r>
              <a:rPr lang="en-US" sz="10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Exigirse demasiado, creer que siempre debe poder, medir el valor personal por el rendimiento o los logros, querer demostrar fuerza constantemente.</a:t>
            </a:r>
            <a:endParaRPr lang="en-US" sz="105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05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Clave:</a:t>
            </a:r>
            <a:r>
              <a:rPr lang="en-US" sz="10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No necesitas demostrar tu valor todo el tiempo. Tu fuerza está en saber cuándo comprometerte… y cuándo descansar.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0045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47" y="225326"/>
            <a:ext cx="2641029" cy="4692774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Text 0"/>
          <p:cNvSpPr/>
          <p:nvPr/>
        </p:nvSpPr>
        <p:spPr>
          <a:xfrm>
            <a:off x="3925119" y="408459"/>
            <a:ext cx="4421014" cy="398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50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CENTRO EGO/CORAZÓN</a:t>
            </a:r>
            <a:endParaRPr lang="en-US" sz="2500" dirty="0"/>
          </a:p>
        </p:txBody>
      </p:sp>
      <p:sp>
        <p:nvSpPr>
          <p:cNvPr id="5" name="Text 1"/>
          <p:cNvSpPr/>
          <p:nvPr/>
        </p:nvSpPr>
        <p:spPr>
          <a:xfrm>
            <a:off x="3925119" y="979363"/>
            <a:ext cx="4722763" cy="7109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Cuando está </a:t>
            </a:r>
            <a:r>
              <a:rPr lang="en-US" sz="10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indefinido</a:t>
            </a:r>
            <a:endParaRPr lang="en-US" sz="1000" dirty="0"/>
          </a:p>
          <a:p>
            <a:pPr marL="0" indent="0" algn="l">
              <a:lnSpc>
                <a:spcPct val="127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La voluntad y la autoestima son más variables.</a:t>
            </a:r>
            <a:endParaRPr lang="en-US" sz="1000" dirty="0"/>
          </a:p>
          <a:p>
            <a:pPr marL="0" indent="0" algn="l">
              <a:lnSpc>
                <a:spcPct val="127000"/>
              </a:lnSpc>
              <a:buNone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La persona puede:</a:t>
            </a:r>
            <a:endParaRPr lang="en-US" sz="1000" dirty="0"/>
          </a:p>
        </p:txBody>
      </p:sp>
      <p:sp>
        <p:nvSpPr>
          <p:cNvPr id="6" name="Text 2"/>
          <p:cNvSpPr/>
          <p:nvPr/>
        </p:nvSpPr>
        <p:spPr>
          <a:xfrm>
            <a:off x="3925119" y="1819498"/>
            <a:ext cx="4722763" cy="6621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ct val="127000"/>
              </a:lnSpc>
              <a:buSzPct val="100000"/>
              <a:buChar char="•"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sentir presión por demostrar su valor</a:t>
            </a:r>
            <a:endParaRPr lang="en-US" sz="1000" dirty="0"/>
          </a:p>
          <a:p>
            <a:pPr marL="342900" indent="-342900" algn="l">
              <a:lnSpc>
                <a:spcPct val="127000"/>
              </a:lnSpc>
              <a:buSzPct val="100000"/>
              <a:buChar char="•"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compararse constantemente</a:t>
            </a:r>
            <a:endParaRPr lang="en-US" sz="1000" dirty="0"/>
          </a:p>
          <a:p>
            <a:pPr marL="342900" indent="-342900" algn="l">
              <a:lnSpc>
                <a:spcPct val="127000"/>
              </a:lnSpc>
              <a:buSzPct val="100000"/>
              <a:buChar char="•"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intentar probar que merece algo</a:t>
            </a:r>
            <a:endParaRPr lang="en-US" sz="1000" dirty="0"/>
          </a:p>
        </p:txBody>
      </p:sp>
      <p:sp>
        <p:nvSpPr>
          <p:cNvPr id="7" name="Text 3"/>
          <p:cNvSpPr/>
          <p:nvPr/>
        </p:nvSpPr>
        <p:spPr>
          <a:xfrm>
            <a:off x="3925119" y="2610817"/>
            <a:ext cx="5179963" cy="193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Muchas veces hay una tendencia a:</a:t>
            </a:r>
            <a:endParaRPr lang="en-US" sz="1000" dirty="0"/>
          </a:p>
        </p:txBody>
      </p:sp>
      <p:sp>
        <p:nvSpPr>
          <p:cNvPr id="8" name="Text 4"/>
          <p:cNvSpPr/>
          <p:nvPr/>
        </p:nvSpPr>
        <p:spPr>
          <a:xfrm>
            <a:off x="3925119" y="2933923"/>
            <a:ext cx="4722763" cy="12840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ct val="127000"/>
              </a:lnSpc>
              <a:buSzPct val="100000"/>
              <a:buChar char="•"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decir "sí" para validarse</a:t>
            </a:r>
            <a:endParaRPr lang="en-US" sz="1000" dirty="0"/>
          </a:p>
          <a:p>
            <a:pPr marL="342900" indent="-342900" algn="l">
              <a:lnSpc>
                <a:spcPct val="127000"/>
              </a:lnSpc>
              <a:buSzPct val="100000"/>
              <a:buChar char="•"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hacer promesas que luego cuestan sostener</a:t>
            </a:r>
            <a:endParaRPr lang="en-US" sz="1000" dirty="0"/>
          </a:p>
          <a:p>
            <a:pPr marL="342900" indent="-342900" algn="l">
              <a:lnSpc>
                <a:spcPct val="127000"/>
              </a:lnSpc>
              <a:buSzPct val="100000"/>
              <a:buChar char="•"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esforzarse más de la cuenta para sentirse suficiente</a:t>
            </a:r>
            <a:endParaRPr lang="en-US" sz="1000" dirty="0"/>
          </a:p>
          <a:p>
            <a:pPr marL="342900" indent="-342900" algn="l">
              <a:lnSpc>
                <a:spcPct val="127000"/>
              </a:lnSpc>
              <a:buSzPct val="100000"/>
              <a:buChar char="•"/>
            </a:pPr>
            <a:r>
              <a:rPr lang="en-US" sz="10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Riesgo</a:t>
            </a: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: Buscar valor a través del reconocimiento externo, sobrecomprometerse, intentar demostrar constantemente que eres capaz, sentirse insuficiente si no "logras" algo</a:t>
            </a:r>
            <a:endParaRPr lang="en-US" sz="1000" dirty="0"/>
          </a:p>
        </p:txBody>
      </p:sp>
      <p:sp>
        <p:nvSpPr>
          <p:cNvPr id="9" name="Text 5"/>
          <p:cNvSpPr/>
          <p:nvPr/>
        </p:nvSpPr>
        <p:spPr>
          <a:xfrm>
            <a:off x="3925119" y="4347195"/>
            <a:ext cx="4722763" cy="38784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0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La Clave:</a:t>
            </a: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Tu valor no depende de lo que consigas, demuestres o produzcas. No tienes que ganarte tu merecimiento.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0045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301" y="225363"/>
            <a:ext cx="2641029" cy="4692774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Text 0"/>
          <p:cNvSpPr/>
          <p:nvPr/>
        </p:nvSpPr>
        <p:spPr>
          <a:xfrm>
            <a:off x="3925119" y="420737"/>
            <a:ext cx="3646959" cy="398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50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CENTRO BAZO</a:t>
            </a:r>
            <a:endParaRPr lang="en-US" sz="2500" dirty="0"/>
          </a:p>
        </p:txBody>
      </p:sp>
      <p:sp>
        <p:nvSpPr>
          <p:cNvPr id="5" name="Text 1"/>
          <p:cNvSpPr/>
          <p:nvPr/>
        </p:nvSpPr>
        <p:spPr>
          <a:xfrm>
            <a:off x="3925119" y="991642"/>
            <a:ext cx="4722763" cy="7109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El </a:t>
            </a:r>
            <a:r>
              <a:rPr lang="en-US" sz="10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Centro Bazo</a:t>
            </a: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es el centro de la intuición, la conciencia corporal y los instintos de supervivencia.</a:t>
            </a:r>
            <a:endParaRPr lang="en-US" sz="1000" dirty="0"/>
          </a:p>
          <a:p>
            <a:pPr marL="0" indent="0" algn="l">
              <a:lnSpc>
                <a:spcPct val="127000"/>
              </a:lnSpc>
              <a:buNone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Es una inteligencia muy primaria y silenciosa que percibe:</a:t>
            </a:r>
            <a:endParaRPr lang="en-US" sz="1000" dirty="0"/>
          </a:p>
        </p:txBody>
      </p:sp>
      <p:sp>
        <p:nvSpPr>
          <p:cNvPr id="6" name="Text 2"/>
          <p:cNvSpPr/>
          <p:nvPr/>
        </p:nvSpPr>
        <p:spPr>
          <a:xfrm>
            <a:off x="3925119" y="1831777"/>
            <a:ext cx="4722763" cy="6621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ct val="127000"/>
              </a:lnSpc>
              <a:buSzPct val="100000"/>
              <a:buChar char="•"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lo que es seguro y lo que no</a:t>
            </a:r>
            <a:endParaRPr lang="en-US" sz="1000" dirty="0"/>
          </a:p>
          <a:p>
            <a:pPr marL="342900" indent="-342900" algn="l">
              <a:lnSpc>
                <a:spcPct val="127000"/>
              </a:lnSpc>
              <a:buSzPct val="100000"/>
              <a:buChar char="•"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lo que te nutre</a:t>
            </a:r>
            <a:endParaRPr lang="en-US" sz="1000" dirty="0"/>
          </a:p>
          <a:p>
            <a:pPr marL="342900" indent="-342900" algn="l">
              <a:lnSpc>
                <a:spcPct val="127000"/>
              </a:lnSpc>
              <a:buSzPct val="100000"/>
              <a:buChar char="•"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lo que debes evitar o soltar</a:t>
            </a:r>
            <a:endParaRPr lang="en-US" sz="1000" dirty="0"/>
          </a:p>
        </p:txBody>
      </p:sp>
      <p:sp>
        <p:nvSpPr>
          <p:cNvPr id="7" name="Text 3"/>
          <p:cNvSpPr/>
          <p:nvPr/>
        </p:nvSpPr>
        <p:spPr>
          <a:xfrm>
            <a:off x="3925119" y="2623096"/>
            <a:ext cx="5179963" cy="193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Está relacionado con:</a:t>
            </a:r>
            <a:endParaRPr lang="en-US" sz="1000" dirty="0"/>
          </a:p>
        </p:txBody>
      </p:sp>
      <p:sp>
        <p:nvSpPr>
          <p:cNvPr id="8" name="Text 4"/>
          <p:cNvSpPr/>
          <p:nvPr/>
        </p:nvSpPr>
        <p:spPr>
          <a:xfrm>
            <a:off x="3925119" y="2946202"/>
            <a:ext cx="4722763" cy="11303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ct val="127000"/>
              </a:lnSpc>
              <a:buSzPct val="100000"/>
              <a:buChar char="•"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la intuición instantánea</a:t>
            </a:r>
            <a:endParaRPr lang="en-US" sz="1000" dirty="0"/>
          </a:p>
          <a:p>
            <a:pPr marL="342900" indent="-342900" algn="l">
              <a:lnSpc>
                <a:spcPct val="127000"/>
              </a:lnSpc>
              <a:buSzPct val="100000"/>
              <a:buChar char="•"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la salud y el bienestar</a:t>
            </a:r>
            <a:endParaRPr lang="en-US" sz="1000" dirty="0"/>
          </a:p>
          <a:p>
            <a:pPr marL="342900" indent="-342900" algn="l">
              <a:lnSpc>
                <a:spcPct val="127000"/>
              </a:lnSpc>
              <a:buSzPct val="100000"/>
              <a:buChar char="•"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el sistema inmunológico</a:t>
            </a:r>
            <a:endParaRPr lang="en-US" sz="1000" dirty="0"/>
          </a:p>
          <a:p>
            <a:pPr marL="342900" indent="-342900" algn="l">
              <a:lnSpc>
                <a:spcPct val="127000"/>
              </a:lnSpc>
              <a:buSzPct val="100000"/>
              <a:buChar char="•"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el miedo instintivo</a:t>
            </a:r>
            <a:endParaRPr lang="en-US" sz="1000" dirty="0"/>
          </a:p>
          <a:p>
            <a:pPr marL="342900" indent="-342900" algn="l">
              <a:lnSpc>
                <a:spcPct val="127000"/>
              </a:lnSpc>
              <a:buSzPct val="100000"/>
              <a:buChar char="•"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y la conexión con el cuerpo físico</a:t>
            </a:r>
            <a:endParaRPr lang="en-US" sz="1000" dirty="0"/>
          </a:p>
        </p:txBody>
      </p:sp>
      <p:sp>
        <p:nvSpPr>
          <p:cNvPr id="9" name="Text 5"/>
          <p:cNvSpPr/>
          <p:nvPr/>
        </p:nvSpPr>
        <p:spPr>
          <a:xfrm>
            <a:off x="3925119" y="4205734"/>
            <a:ext cx="4722763" cy="517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El Bazo </a:t>
            </a:r>
            <a:r>
              <a:rPr lang="en-US" sz="10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funciona siempre en el presente</a:t>
            </a: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.</a:t>
            </a:r>
            <a:endParaRPr lang="en-US" sz="1000" dirty="0"/>
          </a:p>
          <a:p>
            <a:pPr marL="0" indent="0" algn="l">
              <a:lnSpc>
                <a:spcPct val="127000"/>
              </a:lnSpc>
              <a:buNone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Su voz es </a:t>
            </a:r>
            <a:r>
              <a:rPr lang="en-US" sz="10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sutil, rápida</a:t>
            </a: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y muchas veces </a:t>
            </a:r>
            <a:r>
              <a:rPr lang="en-US" sz="10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apenas perceptible.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0045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354" y="235372"/>
            <a:ext cx="2629719" cy="4672682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Text 0"/>
          <p:cNvSpPr/>
          <p:nvPr/>
        </p:nvSpPr>
        <p:spPr>
          <a:xfrm>
            <a:off x="3925119" y="597768"/>
            <a:ext cx="4001319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CENTRO BAZO</a:t>
            </a:r>
            <a:endParaRPr lang="en-US" sz="2750" dirty="0"/>
          </a:p>
        </p:txBody>
      </p:sp>
      <p:sp>
        <p:nvSpPr>
          <p:cNvPr id="5" name="Text 1"/>
          <p:cNvSpPr/>
          <p:nvPr/>
        </p:nvSpPr>
        <p:spPr>
          <a:xfrm>
            <a:off x="3925119" y="1253356"/>
            <a:ext cx="4722763" cy="3292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Cuando está </a:t>
            </a:r>
            <a:r>
              <a:rPr lang="en-US" sz="11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definido</a:t>
            </a:r>
            <a:endParaRPr lang="en-US" sz="1100" dirty="0"/>
          </a:p>
          <a:p>
            <a:pPr marL="0" indent="0" algn="l">
              <a:lnSpc>
                <a:spcPct val="133000"/>
              </a:lnSpc>
              <a:spcAft>
                <a:spcPts val="1250"/>
              </a:spcAft>
              <a:buNone/>
            </a:pPr>
            <a:r>
              <a:rPr lang="en-US" sz="11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La intuición y los instintos funcionan de manera más constante y fiable.</a:t>
            </a:r>
            <a:endParaRPr lang="en-US" sz="11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La persona suele tener: Una percepción corporal estable, </a:t>
            </a:r>
            <a:r>
              <a:rPr lang="en-US" sz="11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sensibilidad natural a lo que es sano o no</a:t>
            </a:r>
            <a:r>
              <a:rPr lang="en-US" sz="11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, una </a:t>
            </a:r>
            <a:r>
              <a:rPr lang="en-US" sz="11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intuición</a:t>
            </a:r>
            <a:r>
              <a:rPr lang="en-US" sz="11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rápida en el </a:t>
            </a:r>
            <a:r>
              <a:rPr lang="en-US" sz="11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momento presente.</a:t>
            </a:r>
            <a:endParaRPr lang="en-US" sz="11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No suele "pensar" la intuición: </a:t>
            </a:r>
            <a:r>
              <a:rPr lang="en-US" sz="11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simplemente la siente</a:t>
            </a:r>
            <a:r>
              <a:rPr lang="en-US" sz="11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.</a:t>
            </a:r>
            <a:endParaRPr lang="en-US" sz="11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1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Riesgo:</a:t>
            </a:r>
            <a:r>
              <a:rPr lang="en-US" sz="11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Aferrarse a personas, hábitos o situaciones por miedo a soltarlos, normalizar lo que ya no es sano, confiar demasiado en sobrevivir y quedarse en lo conocido.</a:t>
            </a:r>
            <a:endParaRPr lang="en-US" sz="11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1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Clave:</a:t>
            </a:r>
            <a:r>
              <a:rPr lang="en-US" sz="11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Tu intuición habla bajito y en el presente. No necesita explicación mental, </a:t>
            </a:r>
            <a:r>
              <a:rPr lang="en-US" sz="11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necesita confianza.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0045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75" y="220266"/>
            <a:ext cx="2646759" cy="4702969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Text 0"/>
          <p:cNvSpPr/>
          <p:nvPr/>
        </p:nvSpPr>
        <p:spPr>
          <a:xfrm>
            <a:off x="3925119" y="476771"/>
            <a:ext cx="3469704" cy="3765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3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CENTRO BAZO</a:t>
            </a:r>
            <a:endParaRPr lang="en-US" sz="2350" dirty="0"/>
          </a:p>
        </p:txBody>
      </p:sp>
      <p:sp>
        <p:nvSpPr>
          <p:cNvPr id="5" name="Text 1"/>
          <p:cNvSpPr/>
          <p:nvPr/>
        </p:nvSpPr>
        <p:spPr>
          <a:xfrm>
            <a:off x="3925119" y="1006897"/>
            <a:ext cx="4722763" cy="7652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Cuando está </a:t>
            </a:r>
            <a:r>
              <a:rPr lang="en-US" sz="9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indefinido</a:t>
            </a:r>
            <a:endParaRPr lang="en-US" sz="900" dirty="0"/>
          </a:p>
          <a:p>
            <a:pPr marL="0" indent="0" algn="l">
              <a:lnSpc>
                <a:spcPct val="123000"/>
              </a:lnSpc>
              <a:spcAft>
                <a:spcPts val="900"/>
              </a:spcAft>
              <a:buNone/>
            </a:pP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La sensibilidad corporal y emocional se amplifica con el entorno.</a:t>
            </a:r>
            <a:endParaRPr lang="en-US" sz="900" dirty="0"/>
          </a:p>
          <a:p>
            <a:pPr marL="0" indent="0" algn="l">
              <a:lnSpc>
                <a:spcPct val="123000"/>
              </a:lnSpc>
              <a:buNone/>
            </a:pP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La persona puede:</a:t>
            </a:r>
            <a:endParaRPr lang="en-US" sz="900" dirty="0"/>
          </a:p>
        </p:txBody>
      </p:sp>
      <p:sp>
        <p:nvSpPr>
          <p:cNvPr id="6" name="Text 2"/>
          <p:cNvSpPr/>
          <p:nvPr/>
        </p:nvSpPr>
        <p:spPr>
          <a:xfrm>
            <a:off x="3925119" y="1887364"/>
            <a:ext cx="4722763" cy="8205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ct val="123000"/>
              </a:lnSpc>
              <a:buSzPct val="100000"/>
              <a:buChar char="•"/>
            </a:pP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captar miedos ajenos</a:t>
            </a:r>
            <a:endParaRPr lang="en-US" sz="900" dirty="0"/>
          </a:p>
          <a:p>
            <a:pPr marL="342900" indent="-342900" algn="l">
              <a:lnSpc>
                <a:spcPct val="123000"/>
              </a:lnSpc>
              <a:buSzPct val="100000"/>
              <a:buChar char="•"/>
            </a:pP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confundir intuición con ansiedad</a:t>
            </a:r>
            <a:endParaRPr lang="en-US" sz="900" dirty="0"/>
          </a:p>
          <a:p>
            <a:pPr marL="342900" indent="-342900" algn="l">
              <a:lnSpc>
                <a:spcPct val="123000"/>
              </a:lnSpc>
              <a:buSzPct val="100000"/>
              <a:buChar char="•"/>
            </a:pP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sentir inseguridad fácilmente</a:t>
            </a:r>
            <a:endParaRPr lang="en-US" sz="900" dirty="0"/>
          </a:p>
          <a:p>
            <a:pPr marL="342900" indent="-342900" algn="l">
              <a:lnSpc>
                <a:spcPct val="123000"/>
              </a:lnSpc>
              <a:buSzPct val="100000"/>
              <a:buChar char="•"/>
            </a:pP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aferrarse a lo conocido por miedo</a:t>
            </a:r>
            <a:endParaRPr lang="en-US" sz="900" dirty="0"/>
          </a:p>
        </p:txBody>
      </p:sp>
      <p:sp>
        <p:nvSpPr>
          <p:cNvPr id="7" name="Text 3"/>
          <p:cNvSpPr/>
          <p:nvPr/>
        </p:nvSpPr>
        <p:spPr>
          <a:xfrm>
            <a:off x="3925119" y="2823121"/>
            <a:ext cx="5179963" cy="1782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También suele haber mucha sensibilidad a: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3925119" y="3116610"/>
            <a:ext cx="4722763" cy="6064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ct val="123000"/>
              </a:lnSpc>
              <a:buSzPct val="100000"/>
              <a:buChar char="•"/>
            </a:pP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ambientes</a:t>
            </a:r>
            <a:endParaRPr lang="en-US" sz="900" dirty="0"/>
          </a:p>
          <a:p>
            <a:pPr marL="342900" indent="-342900" algn="l">
              <a:lnSpc>
                <a:spcPct val="123000"/>
              </a:lnSpc>
              <a:buSzPct val="100000"/>
              <a:buChar char="•"/>
            </a:pP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salud</a:t>
            </a:r>
            <a:endParaRPr lang="en-US" sz="900" dirty="0"/>
          </a:p>
          <a:p>
            <a:pPr marL="342900" indent="-342900" algn="l">
              <a:lnSpc>
                <a:spcPct val="123000"/>
              </a:lnSpc>
              <a:buSzPct val="100000"/>
              <a:buChar char="•"/>
            </a:pP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energía de otras personas</a:t>
            </a:r>
            <a:endParaRPr lang="en-US" sz="900" dirty="0"/>
          </a:p>
        </p:txBody>
      </p:sp>
      <p:sp>
        <p:nvSpPr>
          <p:cNvPr id="9" name="Text 5"/>
          <p:cNvSpPr/>
          <p:nvPr/>
        </p:nvSpPr>
        <p:spPr>
          <a:xfrm>
            <a:off x="3925119" y="3838277"/>
            <a:ext cx="4722763" cy="828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9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Riesgo</a:t>
            </a: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: Vivir desde el miedo o la inseguridad, aferrarse a personas o situaciones que no son sanas, no saber distinguir entre intuición propia y miedo absorbido del entorno.</a:t>
            </a:r>
            <a:endParaRPr lang="en-US" sz="900" dirty="0"/>
          </a:p>
          <a:p>
            <a:pPr marL="0" indent="0" algn="l">
              <a:lnSpc>
                <a:spcPct val="123000"/>
              </a:lnSpc>
              <a:buNone/>
            </a:pPr>
            <a:r>
              <a:rPr lang="en-US" sz="9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Clave</a:t>
            </a: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: No todo lo que sientes es tuyo. Tu cuerpo necesita espacios y relaciones donde pueda relajarse y sentirse seguro.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0045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284" y="225326"/>
            <a:ext cx="2641029" cy="4692774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Text 0"/>
          <p:cNvSpPr/>
          <p:nvPr/>
        </p:nvSpPr>
        <p:spPr>
          <a:xfrm>
            <a:off x="3925119" y="466502"/>
            <a:ext cx="3646959" cy="398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50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Centro Sacral</a:t>
            </a:r>
            <a:endParaRPr lang="en-US" sz="2500" dirty="0"/>
          </a:p>
        </p:txBody>
      </p:sp>
      <p:sp>
        <p:nvSpPr>
          <p:cNvPr id="5" name="Text 1"/>
          <p:cNvSpPr/>
          <p:nvPr/>
        </p:nvSpPr>
        <p:spPr>
          <a:xfrm>
            <a:off x="3925119" y="1037406"/>
            <a:ext cx="5179963" cy="193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El </a:t>
            </a:r>
            <a:r>
              <a:rPr lang="en-US" sz="10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Centro Sacro</a:t>
            </a: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es el </a:t>
            </a:r>
            <a:r>
              <a:rPr lang="en-US" sz="10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motor</a:t>
            </a: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de energía vital y sostenible del cuerpo.</a:t>
            </a:r>
            <a:endParaRPr lang="en-US" sz="1000" dirty="0"/>
          </a:p>
        </p:txBody>
      </p:sp>
      <p:sp>
        <p:nvSpPr>
          <p:cNvPr id="6" name="Text 2"/>
          <p:cNvSpPr/>
          <p:nvPr/>
        </p:nvSpPr>
        <p:spPr>
          <a:xfrm>
            <a:off x="3925119" y="1403524"/>
            <a:ext cx="2052042" cy="199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Es la fuente de:</a:t>
            </a:r>
            <a:endParaRPr lang="en-US" sz="1250" dirty="0"/>
          </a:p>
        </p:txBody>
      </p:sp>
      <p:sp>
        <p:nvSpPr>
          <p:cNvPr id="7" name="Text 3"/>
          <p:cNvSpPr/>
          <p:nvPr/>
        </p:nvSpPr>
        <p:spPr>
          <a:xfrm>
            <a:off x="3925119" y="1774999"/>
            <a:ext cx="4722763" cy="38784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ct val="127000"/>
              </a:lnSpc>
              <a:buSzPct val="100000"/>
              <a:buChar char="•"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la fuerza para actuar, crear, trabajar, construir, sostener, procesos en el tiempo y dar vida a lo que realmente te entusiasma.</a:t>
            </a:r>
            <a:endParaRPr lang="en-US" sz="1000" dirty="0"/>
          </a:p>
        </p:txBody>
      </p:sp>
      <p:sp>
        <p:nvSpPr>
          <p:cNvPr id="8" name="Text 4"/>
          <p:cNvSpPr/>
          <p:nvPr/>
        </p:nvSpPr>
        <p:spPr>
          <a:xfrm>
            <a:off x="3925119" y="2292028"/>
            <a:ext cx="4722763" cy="38784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El Sacro funciona a través de la </a:t>
            </a:r>
            <a:r>
              <a:rPr lang="en-US" sz="10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respuesta corporal.</a:t>
            </a: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No actúa desde la mente, sino desde una sensación interna de:</a:t>
            </a:r>
            <a:endParaRPr lang="en-US" sz="1000" dirty="0"/>
          </a:p>
        </p:txBody>
      </p:sp>
      <p:sp>
        <p:nvSpPr>
          <p:cNvPr id="9" name="Text 5"/>
          <p:cNvSpPr/>
          <p:nvPr/>
        </p:nvSpPr>
        <p:spPr>
          <a:xfrm>
            <a:off x="3925119" y="2809056"/>
            <a:ext cx="4722763" cy="6621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ct val="127000"/>
              </a:lnSpc>
              <a:buSzPct val="100000"/>
              <a:buChar char="•"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expansión o contracción</a:t>
            </a:r>
            <a:endParaRPr lang="en-US" sz="1000" dirty="0"/>
          </a:p>
          <a:p>
            <a:pPr marL="342900" indent="-342900" algn="l">
              <a:lnSpc>
                <a:spcPct val="127000"/>
              </a:lnSpc>
              <a:buSzPct val="100000"/>
              <a:buChar char="•"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entusiasmo o falta de energía</a:t>
            </a:r>
            <a:endParaRPr lang="en-US" sz="1000" dirty="0"/>
          </a:p>
          <a:p>
            <a:pPr marL="342900" indent="-342900" algn="l">
              <a:lnSpc>
                <a:spcPct val="127000"/>
              </a:lnSpc>
              <a:buSzPct val="100000"/>
              <a:buChar char="•"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"sí" o "no" corporal</a:t>
            </a:r>
            <a:endParaRPr lang="en-US" sz="1000" dirty="0"/>
          </a:p>
        </p:txBody>
      </p:sp>
      <p:sp>
        <p:nvSpPr>
          <p:cNvPr id="10" name="Text 6"/>
          <p:cNvSpPr/>
          <p:nvPr/>
        </p:nvSpPr>
        <p:spPr>
          <a:xfrm>
            <a:off x="3925119" y="3643387"/>
            <a:ext cx="3179341" cy="199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Desde aquí surge la capacidad de:</a:t>
            </a:r>
            <a:endParaRPr lang="en-US" sz="1250" dirty="0"/>
          </a:p>
        </p:txBody>
      </p:sp>
      <p:sp>
        <p:nvSpPr>
          <p:cNvPr id="11" name="Text 7"/>
          <p:cNvSpPr/>
          <p:nvPr/>
        </p:nvSpPr>
        <p:spPr>
          <a:xfrm>
            <a:off x="3925119" y="4014862"/>
            <a:ext cx="4722763" cy="6621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ct val="127000"/>
              </a:lnSpc>
              <a:buSzPct val="100000"/>
              <a:buChar char="•"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perseverar</a:t>
            </a:r>
            <a:endParaRPr lang="en-US" sz="1000" dirty="0"/>
          </a:p>
          <a:p>
            <a:pPr marL="342900" indent="-342900" algn="l">
              <a:lnSpc>
                <a:spcPct val="127000"/>
              </a:lnSpc>
              <a:buSzPct val="100000"/>
              <a:buChar char="•"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disfrutar del proceso</a:t>
            </a:r>
            <a:endParaRPr lang="en-US" sz="1000" dirty="0"/>
          </a:p>
          <a:p>
            <a:pPr marL="342900" indent="-342900" algn="l">
              <a:lnSpc>
                <a:spcPct val="127000"/>
              </a:lnSpc>
              <a:buSzPct val="100000"/>
              <a:buChar char="•"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comprometerse con lo que realmente da vida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0045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363" y="230311"/>
            <a:ext cx="2635448" cy="4682877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Text 0"/>
          <p:cNvSpPr/>
          <p:nvPr/>
        </p:nvSpPr>
        <p:spPr>
          <a:xfrm>
            <a:off x="3925119" y="483691"/>
            <a:ext cx="3824139" cy="4208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6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CENTRO SACRAL</a:t>
            </a:r>
            <a:endParaRPr lang="en-US" sz="2650" dirty="0"/>
          </a:p>
        </p:txBody>
      </p:sp>
      <p:sp>
        <p:nvSpPr>
          <p:cNvPr id="5" name="Text 1"/>
          <p:cNvSpPr/>
          <p:nvPr/>
        </p:nvSpPr>
        <p:spPr>
          <a:xfrm>
            <a:off x="3925119" y="1096491"/>
            <a:ext cx="4722763" cy="564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0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Cuando está </a:t>
            </a:r>
            <a:r>
              <a:rPr lang="en-US" sz="105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definido</a:t>
            </a:r>
            <a:r>
              <a:rPr lang="en-US" sz="10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la energía vital es más constante y disponible.</a:t>
            </a:r>
            <a:endParaRPr lang="en-US" sz="105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0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La persona suele tener:</a:t>
            </a:r>
            <a:endParaRPr lang="en-US" sz="1050" dirty="0"/>
          </a:p>
        </p:txBody>
      </p:sp>
      <p:sp>
        <p:nvSpPr>
          <p:cNvPr id="6" name="Text 2"/>
          <p:cNvSpPr/>
          <p:nvPr/>
        </p:nvSpPr>
        <p:spPr>
          <a:xfrm>
            <a:off x="3925119" y="1804467"/>
            <a:ext cx="4722763" cy="7196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ct val="130000"/>
              </a:lnSpc>
              <a:buSzPct val="100000"/>
              <a:buChar char="•"/>
            </a:pPr>
            <a:r>
              <a:rPr lang="en-US" sz="10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capacidad sostenida para hacer cosas</a:t>
            </a:r>
            <a:endParaRPr lang="en-US" sz="1050" dirty="0"/>
          </a:p>
          <a:p>
            <a:pPr marL="342900" indent="-342900" algn="l">
              <a:lnSpc>
                <a:spcPct val="130000"/>
              </a:lnSpc>
              <a:buSzPct val="100000"/>
              <a:buChar char="•"/>
            </a:pPr>
            <a:r>
              <a:rPr lang="en-US" sz="10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energía para trabajar y crear</a:t>
            </a:r>
            <a:endParaRPr lang="en-US" sz="1050" dirty="0"/>
          </a:p>
          <a:p>
            <a:pPr marL="342900" indent="-342900" algn="l">
              <a:lnSpc>
                <a:spcPct val="130000"/>
              </a:lnSpc>
              <a:buSzPct val="100000"/>
              <a:buChar char="•"/>
            </a:pPr>
            <a:r>
              <a:rPr lang="en-US" sz="10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fuerza para comprometerse con lo que le entusiasma</a:t>
            </a:r>
            <a:endParaRPr lang="en-US" sz="1050" dirty="0"/>
          </a:p>
        </p:txBody>
      </p:sp>
      <p:sp>
        <p:nvSpPr>
          <p:cNvPr id="7" name="Text 3"/>
          <p:cNvSpPr/>
          <p:nvPr/>
        </p:nvSpPr>
        <p:spPr>
          <a:xfrm>
            <a:off x="3925119" y="2668042"/>
            <a:ext cx="4722763" cy="564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0000"/>
              </a:lnSpc>
              <a:spcAft>
                <a:spcPts val="1100"/>
              </a:spcAft>
              <a:buNone/>
            </a:pPr>
            <a:r>
              <a:rPr lang="en-US" sz="10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Cuando algo es correcto: el cuerpo responde con energía y vitalidad.</a:t>
            </a:r>
            <a:endParaRPr lang="en-US" sz="105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05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Riesgo:</a:t>
            </a:r>
            <a:r>
              <a:rPr lang="en-US" sz="10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Hacer demasiado y no parar</a:t>
            </a:r>
            <a:endParaRPr lang="en-US" sz="1050" dirty="0"/>
          </a:p>
        </p:txBody>
      </p:sp>
      <p:sp>
        <p:nvSpPr>
          <p:cNvPr id="8" name="Text 4"/>
          <p:cNvSpPr/>
          <p:nvPr/>
        </p:nvSpPr>
        <p:spPr>
          <a:xfrm>
            <a:off x="3925119" y="3376017"/>
            <a:ext cx="4722763" cy="7196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ct val="130000"/>
              </a:lnSpc>
              <a:buSzPct val="100000"/>
              <a:buChar char="•"/>
            </a:pPr>
            <a:r>
              <a:rPr lang="en-US" sz="10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Identificarse con la productividad</a:t>
            </a:r>
            <a:endParaRPr lang="en-US" sz="1050" dirty="0"/>
          </a:p>
          <a:p>
            <a:pPr marL="342900" indent="-342900" algn="l">
              <a:lnSpc>
                <a:spcPct val="130000"/>
              </a:lnSpc>
              <a:buSzPct val="100000"/>
              <a:buChar char="•"/>
            </a:pPr>
            <a:r>
              <a:rPr lang="en-US" sz="10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Decir "sí" por inercia</a:t>
            </a:r>
            <a:endParaRPr lang="en-US" sz="1050" dirty="0"/>
          </a:p>
          <a:p>
            <a:pPr marL="342900" indent="-342900" algn="l">
              <a:lnSpc>
                <a:spcPct val="130000"/>
              </a:lnSpc>
              <a:buSzPct val="100000"/>
              <a:buChar char="•"/>
            </a:pPr>
            <a:r>
              <a:rPr lang="en-US" sz="10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Agotarse por no escuchar cuándo el cuerpo ya no quiere seguir</a:t>
            </a:r>
            <a:endParaRPr lang="en-US" sz="1050" dirty="0"/>
          </a:p>
        </p:txBody>
      </p:sp>
      <p:sp>
        <p:nvSpPr>
          <p:cNvPr id="9" name="Text 5"/>
          <p:cNvSpPr/>
          <p:nvPr/>
        </p:nvSpPr>
        <p:spPr>
          <a:xfrm>
            <a:off x="3925119" y="4239592"/>
            <a:ext cx="4722763" cy="4201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05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Clave:</a:t>
            </a:r>
            <a:r>
              <a:rPr lang="en-US" sz="10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Tu energía no está aquí para hacerlo todo, sino para responder a lo que realmente enciende tu vida.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0045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584" y="220265"/>
            <a:ext cx="2646759" cy="4702969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Text 0"/>
          <p:cNvSpPr/>
          <p:nvPr/>
        </p:nvSpPr>
        <p:spPr>
          <a:xfrm>
            <a:off x="3925119" y="465534"/>
            <a:ext cx="3469704" cy="3765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3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CENTRO SACRAL</a:t>
            </a:r>
            <a:endParaRPr lang="en-US" sz="2350" dirty="0"/>
          </a:p>
        </p:txBody>
      </p:sp>
      <p:sp>
        <p:nvSpPr>
          <p:cNvPr id="5" name="Text 1"/>
          <p:cNvSpPr/>
          <p:nvPr/>
        </p:nvSpPr>
        <p:spPr>
          <a:xfrm>
            <a:off x="3925119" y="995660"/>
            <a:ext cx="5179963" cy="1782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Cuando está </a:t>
            </a:r>
            <a:r>
              <a:rPr lang="en-US" sz="9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indefinido,</a:t>
            </a: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la energía vital no es constante y se amplifica con el entorno.</a:t>
            </a:r>
            <a:endParaRPr lang="en-US" sz="900" dirty="0"/>
          </a:p>
        </p:txBody>
      </p:sp>
      <p:sp>
        <p:nvSpPr>
          <p:cNvPr id="6" name="Text 2"/>
          <p:cNvSpPr/>
          <p:nvPr/>
        </p:nvSpPr>
        <p:spPr>
          <a:xfrm>
            <a:off x="3925119" y="1327547"/>
            <a:ext cx="1963415" cy="1882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La persona puede:</a:t>
            </a:r>
            <a:endParaRPr lang="en-US" sz="1150" dirty="0"/>
          </a:p>
        </p:txBody>
      </p:sp>
      <p:sp>
        <p:nvSpPr>
          <p:cNvPr id="7" name="Text 3"/>
          <p:cNvSpPr/>
          <p:nvPr/>
        </p:nvSpPr>
        <p:spPr>
          <a:xfrm>
            <a:off x="3925119" y="1669405"/>
            <a:ext cx="4722763" cy="7847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ct val="123000"/>
              </a:lnSpc>
              <a:buSzPct val="100000"/>
              <a:buChar char="•"/>
            </a:pP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sentir mucha energía con otros</a:t>
            </a:r>
            <a:endParaRPr lang="en-US" sz="900" dirty="0"/>
          </a:p>
          <a:p>
            <a:pPr marL="342900" indent="-342900" algn="l">
              <a:lnSpc>
                <a:spcPct val="123000"/>
              </a:lnSpc>
              <a:buSzPct val="100000"/>
              <a:buChar char="•"/>
            </a:pP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intentar seguir ritmos que no son suyos</a:t>
            </a:r>
            <a:endParaRPr lang="en-US" sz="900" dirty="0"/>
          </a:p>
          <a:p>
            <a:pPr marL="342900" indent="-342900" algn="l">
              <a:lnSpc>
                <a:spcPct val="123000"/>
              </a:lnSpc>
              <a:buSzPct val="100000"/>
              <a:buChar char="•"/>
            </a:pP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confundirse creyendo que siempre debería poder sostener el mismo nivel de actividad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3925119" y="2607766"/>
            <a:ext cx="2793578" cy="1882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Muchas veces hay tendencia a:</a:t>
            </a:r>
            <a:endParaRPr lang="en-US" sz="1150" dirty="0"/>
          </a:p>
        </p:txBody>
      </p:sp>
      <p:sp>
        <p:nvSpPr>
          <p:cNvPr id="9" name="Text 5"/>
          <p:cNvSpPr/>
          <p:nvPr/>
        </p:nvSpPr>
        <p:spPr>
          <a:xfrm>
            <a:off x="3925119" y="2949625"/>
            <a:ext cx="4722763" cy="6064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ct val="123000"/>
              </a:lnSpc>
              <a:buSzPct val="100000"/>
              <a:buChar char="•"/>
            </a:pP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sobreesforzarse</a:t>
            </a:r>
            <a:endParaRPr lang="en-US" sz="900" dirty="0"/>
          </a:p>
          <a:p>
            <a:pPr marL="342900" indent="-342900" algn="l">
              <a:lnSpc>
                <a:spcPct val="123000"/>
              </a:lnSpc>
              <a:buSzPct val="100000"/>
              <a:buChar char="•"/>
            </a:pP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no saber cuándo parar</a:t>
            </a:r>
            <a:endParaRPr lang="en-US" sz="900" dirty="0"/>
          </a:p>
          <a:p>
            <a:pPr marL="342900" indent="-342900" algn="l">
              <a:lnSpc>
                <a:spcPct val="123000"/>
              </a:lnSpc>
              <a:buSzPct val="100000"/>
              <a:buChar char="•"/>
            </a:pP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intentar demostrar que puede con todo</a:t>
            </a:r>
            <a:endParaRPr lang="en-US" sz="900" dirty="0"/>
          </a:p>
        </p:txBody>
      </p:sp>
      <p:sp>
        <p:nvSpPr>
          <p:cNvPr id="10" name="Text 6"/>
          <p:cNvSpPr/>
          <p:nvPr/>
        </p:nvSpPr>
        <p:spPr>
          <a:xfrm>
            <a:off x="3925119" y="3671292"/>
            <a:ext cx="4722763" cy="10066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9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Riesgo:</a:t>
            </a: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Vivir agotado intentando mantener una energía constante, compararse con personas con Sacro definido, no respetar el descanso y los límites del cuerpo.</a:t>
            </a:r>
            <a:endParaRPr lang="en-US" sz="900" dirty="0"/>
          </a:p>
          <a:p>
            <a:pPr marL="0" indent="0" algn="l">
              <a:lnSpc>
                <a:spcPct val="123000"/>
              </a:lnSpc>
              <a:buNone/>
            </a:pPr>
            <a:r>
              <a:rPr lang="en-US" sz="9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Clave:</a:t>
            </a: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No estás diseñado para sostener energía constante todo el tiempo. Tu sabiduría está en reconocer cuándo es momento de actuar… y cuándo es momento de descansar.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0045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47" y="225326"/>
            <a:ext cx="2641029" cy="4692774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Text 0"/>
          <p:cNvSpPr/>
          <p:nvPr/>
        </p:nvSpPr>
        <p:spPr>
          <a:xfrm>
            <a:off x="3925119" y="423118"/>
            <a:ext cx="4722763" cy="7974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50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CENTRO PLEXO SOLAR (Emocional)</a:t>
            </a:r>
            <a:endParaRPr lang="en-US" sz="2500" dirty="0"/>
          </a:p>
        </p:txBody>
      </p:sp>
      <p:sp>
        <p:nvSpPr>
          <p:cNvPr id="5" name="Text 1"/>
          <p:cNvSpPr/>
          <p:nvPr/>
        </p:nvSpPr>
        <p:spPr>
          <a:xfrm>
            <a:off x="3925119" y="1392734"/>
            <a:ext cx="4722763" cy="7109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El </a:t>
            </a:r>
            <a:r>
              <a:rPr lang="en-US" sz="10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Centro Plexo solar o Emocional</a:t>
            </a: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es el centro de las emociones, la sensibilidad y la conciencia emocional. Es un centro motor.</a:t>
            </a:r>
            <a:endParaRPr lang="en-US" sz="1000" dirty="0"/>
          </a:p>
          <a:p>
            <a:pPr marL="0" indent="0" algn="l">
              <a:lnSpc>
                <a:spcPct val="127000"/>
              </a:lnSpc>
              <a:buNone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Aquí se experimentan:</a:t>
            </a:r>
            <a:endParaRPr lang="en-US" sz="1000" dirty="0"/>
          </a:p>
        </p:txBody>
      </p:sp>
      <p:sp>
        <p:nvSpPr>
          <p:cNvPr id="6" name="Text 2"/>
          <p:cNvSpPr/>
          <p:nvPr/>
        </p:nvSpPr>
        <p:spPr>
          <a:xfrm>
            <a:off x="3925119" y="2232868"/>
            <a:ext cx="4722763" cy="11303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ct val="127000"/>
              </a:lnSpc>
              <a:buSzPct val="100000"/>
              <a:buChar char="•"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las olas emocionales</a:t>
            </a:r>
            <a:endParaRPr lang="en-US" sz="1000" dirty="0"/>
          </a:p>
          <a:p>
            <a:pPr marL="342900" indent="-342900" algn="l">
              <a:lnSpc>
                <a:spcPct val="127000"/>
              </a:lnSpc>
              <a:buSzPct val="100000"/>
              <a:buChar char="•"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los estados de ánimo</a:t>
            </a:r>
            <a:endParaRPr lang="en-US" sz="1000" dirty="0"/>
          </a:p>
          <a:p>
            <a:pPr marL="342900" indent="-342900" algn="l">
              <a:lnSpc>
                <a:spcPct val="127000"/>
              </a:lnSpc>
              <a:buSzPct val="100000"/>
              <a:buChar char="•"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el deseo</a:t>
            </a:r>
            <a:endParaRPr lang="en-US" sz="1000" dirty="0"/>
          </a:p>
          <a:p>
            <a:pPr marL="342900" indent="-342900" algn="l">
              <a:lnSpc>
                <a:spcPct val="127000"/>
              </a:lnSpc>
              <a:buSzPct val="100000"/>
              <a:buChar char="•"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la sensibilidad</a:t>
            </a:r>
            <a:endParaRPr lang="en-US" sz="1000" dirty="0"/>
          </a:p>
          <a:p>
            <a:pPr marL="342900" indent="-342900" algn="l">
              <a:lnSpc>
                <a:spcPct val="127000"/>
              </a:lnSpc>
              <a:buSzPct val="100000"/>
              <a:buChar char="•"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y la capacidad de conectar emocionalmente con la vida y con los demás</a:t>
            </a:r>
            <a:endParaRPr lang="en-US" sz="1000" dirty="0"/>
          </a:p>
        </p:txBody>
      </p:sp>
      <p:sp>
        <p:nvSpPr>
          <p:cNvPr id="7" name="Text 3"/>
          <p:cNvSpPr/>
          <p:nvPr/>
        </p:nvSpPr>
        <p:spPr>
          <a:xfrm>
            <a:off x="3925119" y="3492401"/>
            <a:ext cx="4722763" cy="12279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Es también un sistema de </a:t>
            </a:r>
            <a:r>
              <a:rPr lang="en-US" sz="10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percepción emocional</a:t>
            </a: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: capta lo que otros sienten y genera profundidad emocional y empatía.</a:t>
            </a:r>
            <a:endParaRPr lang="en-US" sz="1000" dirty="0"/>
          </a:p>
          <a:p>
            <a:pPr marL="0" indent="0" algn="l">
              <a:lnSpc>
                <a:spcPct val="127000"/>
              </a:lnSpc>
              <a:buNone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La </a:t>
            </a:r>
            <a:r>
              <a:rPr lang="en-US" sz="10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claridad emocional</a:t>
            </a: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no aparece en el momento inmediato, sino </a:t>
            </a:r>
            <a:r>
              <a:rPr lang="en-US" sz="10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con el tiempo.</a:t>
            </a:r>
            <a:endParaRPr lang="en-US" sz="1000" dirty="0"/>
          </a:p>
          <a:p>
            <a:pPr marL="0" indent="0" algn="l">
              <a:lnSpc>
                <a:spcPct val="127000"/>
              </a:lnSpc>
              <a:buNone/>
            </a:pPr>
            <a:r>
              <a:rPr lang="en-US" sz="10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Por eso este centro necesita espacio para sentir antes de decidir o actuar.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0045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618" y="219001"/>
            <a:ext cx="2648173" cy="4705424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Text 0"/>
          <p:cNvSpPr/>
          <p:nvPr/>
        </p:nvSpPr>
        <p:spPr>
          <a:xfrm>
            <a:off x="3917379" y="424681"/>
            <a:ext cx="4738241" cy="7413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30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CENTRO PLEXO SOLAR (Emocional)</a:t>
            </a:r>
            <a:endParaRPr lang="en-US" sz="2300" dirty="0"/>
          </a:p>
        </p:txBody>
      </p:sp>
      <p:sp>
        <p:nvSpPr>
          <p:cNvPr id="5" name="Text 1"/>
          <p:cNvSpPr/>
          <p:nvPr/>
        </p:nvSpPr>
        <p:spPr>
          <a:xfrm>
            <a:off x="3917379" y="1205657"/>
            <a:ext cx="2056805" cy="1853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Cuando está definido</a:t>
            </a:r>
            <a:endParaRPr lang="en-US" sz="1150" dirty="0"/>
          </a:p>
        </p:txBody>
      </p:sp>
      <p:sp>
        <p:nvSpPr>
          <p:cNvPr id="6" name="Text 2"/>
          <p:cNvSpPr/>
          <p:nvPr/>
        </p:nvSpPr>
        <p:spPr>
          <a:xfrm>
            <a:off x="3917379" y="1539850"/>
            <a:ext cx="4738241" cy="4601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2000"/>
              </a:lnSpc>
              <a:spcAft>
                <a:spcPts val="850"/>
              </a:spcAft>
              <a:buNone/>
            </a:pP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Las emociones funcionan en forma de ola constante.</a:t>
            </a:r>
            <a:endParaRPr lang="en-US" sz="900" dirty="0"/>
          </a:p>
          <a:p>
            <a:pPr marL="0" indent="0" algn="l">
              <a:lnSpc>
                <a:spcPct val="122000"/>
              </a:lnSpc>
              <a:buNone/>
            </a:pP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La persona suele experimentar:</a:t>
            </a:r>
            <a:endParaRPr lang="en-US" sz="900" dirty="0"/>
          </a:p>
        </p:txBody>
      </p:sp>
      <p:sp>
        <p:nvSpPr>
          <p:cNvPr id="7" name="Text 3"/>
          <p:cNvSpPr/>
          <p:nvPr/>
        </p:nvSpPr>
        <p:spPr>
          <a:xfrm>
            <a:off x="3917379" y="2111648"/>
            <a:ext cx="4738241" cy="5921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ct val="122000"/>
              </a:lnSpc>
              <a:buSzPct val="100000"/>
              <a:buChar char="•"/>
            </a:pP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altibajos emocionales naturales</a:t>
            </a:r>
            <a:endParaRPr lang="en-US" sz="900" dirty="0"/>
          </a:p>
          <a:p>
            <a:pPr marL="342900" indent="-342900" algn="l">
              <a:lnSpc>
                <a:spcPct val="122000"/>
              </a:lnSpc>
              <a:buSzPct val="100000"/>
              <a:buChar char="•"/>
            </a:pP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intensidad emocional</a:t>
            </a:r>
            <a:endParaRPr lang="en-US" sz="900" dirty="0"/>
          </a:p>
          <a:p>
            <a:pPr marL="342900" indent="-342900" algn="l">
              <a:lnSpc>
                <a:spcPct val="122000"/>
              </a:lnSpc>
              <a:buSzPct val="100000"/>
              <a:buChar char="•"/>
            </a:pP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profundidad para sentir y conectar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3917379" y="2815456"/>
            <a:ext cx="4738241" cy="19033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2000"/>
              </a:lnSpc>
              <a:spcAft>
                <a:spcPts val="850"/>
              </a:spcAft>
              <a:buNone/>
            </a:pP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La emoción no es algo "malo" que haya que evitar, es parte natural de su funcionamiento.</a:t>
            </a:r>
            <a:endParaRPr lang="en-US" sz="900" dirty="0"/>
          </a:p>
          <a:p>
            <a:pPr marL="0" indent="0" algn="l">
              <a:lnSpc>
                <a:spcPct val="122000"/>
              </a:lnSpc>
              <a:spcAft>
                <a:spcPts val="850"/>
              </a:spcAft>
              <a:buNone/>
            </a:pP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La claridad llega: Con el tiempo, después de atravesar la ola emocional, no en el impulso del momento.</a:t>
            </a:r>
            <a:endParaRPr lang="en-US" sz="900" dirty="0"/>
          </a:p>
          <a:p>
            <a:pPr marL="0" indent="0" algn="l">
              <a:lnSpc>
                <a:spcPct val="122000"/>
              </a:lnSpc>
              <a:buNone/>
            </a:pPr>
            <a:r>
              <a:rPr lang="en-US" sz="9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Riesgo:</a:t>
            </a: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Tomar decisiones desde la intensidad emocional del momento, buscar evitar emociones incómodas, reaccionar impulsivamente, creer que algo va mal por sentir altibajos.</a:t>
            </a:r>
            <a:endParaRPr lang="en-US" sz="900" dirty="0"/>
          </a:p>
          <a:p>
            <a:pPr marL="0" indent="0" algn="l">
              <a:lnSpc>
                <a:spcPct val="122000"/>
              </a:lnSpc>
              <a:buNone/>
            </a:pPr>
            <a:r>
              <a:rPr lang="en-US" sz="9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Clave:</a:t>
            </a: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No necesitas decidir en el pico de la emoción. Tu claridad aparece cuando das espacio y tiempo a lo que sientes.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0045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78" y="215280"/>
            <a:ext cx="2652340" cy="4712866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Text 0"/>
          <p:cNvSpPr/>
          <p:nvPr/>
        </p:nvSpPr>
        <p:spPr>
          <a:xfrm>
            <a:off x="3925119" y="390748"/>
            <a:ext cx="4722763" cy="70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20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CENTRO PLEXO SOLAR (Emocional)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925119" y="1235497"/>
            <a:ext cx="5179963" cy="1632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8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Cuando está </a:t>
            </a:r>
            <a:r>
              <a:rPr lang="en-US" sz="85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indefinido,</a:t>
            </a:r>
            <a:r>
              <a:rPr lang="en-US" sz="8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la sensibilidad emocional se amplifica con el entorno.</a:t>
            </a:r>
            <a:endParaRPr lang="en-US" sz="850" dirty="0"/>
          </a:p>
        </p:txBody>
      </p:sp>
      <p:sp>
        <p:nvSpPr>
          <p:cNvPr id="6" name="Text 2"/>
          <p:cNvSpPr/>
          <p:nvPr/>
        </p:nvSpPr>
        <p:spPr>
          <a:xfrm>
            <a:off x="3925119" y="1534790"/>
            <a:ext cx="1874862" cy="17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La persona puede:</a:t>
            </a:r>
            <a:endParaRPr lang="en-US" sz="1100" dirty="0"/>
          </a:p>
        </p:txBody>
      </p:sp>
      <p:sp>
        <p:nvSpPr>
          <p:cNvPr id="7" name="Text 3"/>
          <p:cNvSpPr/>
          <p:nvPr/>
        </p:nvSpPr>
        <p:spPr>
          <a:xfrm>
            <a:off x="3925119" y="1847999"/>
            <a:ext cx="4722763" cy="5531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ct val="120000"/>
              </a:lnSpc>
              <a:buSzPct val="100000"/>
              <a:buChar char="•"/>
            </a:pPr>
            <a:r>
              <a:rPr lang="en-US" sz="8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absorber emociones ajenas</a:t>
            </a:r>
            <a:endParaRPr lang="en-US" sz="850" dirty="0"/>
          </a:p>
          <a:p>
            <a:pPr marL="342900" indent="-342900" algn="l">
              <a:lnSpc>
                <a:spcPct val="120000"/>
              </a:lnSpc>
              <a:buSzPct val="100000"/>
              <a:buChar char="•"/>
            </a:pPr>
            <a:r>
              <a:rPr lang="en-US" sz="8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evitar el conflicto o la incomodidad emocional</a:t>
            </a:r>
            <a:endParaRPr lang="en-US" sz="850" dirty="0"/>
          </a:p>
          <a:p>
            <a:pPr marL="342900" indent="-342900" algn="l">
              <a:lnSpc>
                <a:spcPct val="120000"/>
              </a:lnSpc>
              <a:buSzPct val="100000"/>
              <a:buChar char="•"/>
            </a:pPr>
            <a:r>
              <a:rPr lang="en-US" sz="8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confundirse creyendo que lo que siente siempre es suyo</a:t>
            </a:r>
            <a:endParaRPr lang="en-US" sz="850" dirty="0"/>
          </a:p>
        </p:txBody>
      </p:sp>
      <p:sp>
        <p:nvSpPr>
          <p:cNvPr id="8" name="Text 4"/>
          <p:cNvSpPr/>
          <p:nvPr/>
        </p:nvSpPr>
        <p:spPr>
          <a:xfrm>
            <a:off x="3925119" y="2537222"/>
            <a:ext cx="2656210" cy="17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Muchas veces hay tendencia a:</a:t>
            </a:r>
            <a:endParaRPr lang="en-US" sz="1100" dirty="0"/>
          </a:p>
        </p:txBody>
      </p:sp>
      <p:sp>
        <p:nvSpPr>
          <p:cNvPr id="9" name="Text 5"/>
          <p:cNvSpPr/>
          <p:nvPr/>
        </p:nvSpPr>
        <p:spPr>
          <a:xfrm>
            <a:off x="3925119" y="2850431"/>
            <a:ext cx="4722763" cy="5531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ct val="120000"/>
              </a:lnSpc>
              <a:buSzPct val="100000"/>
              <a:buChar char="•"/>
            </a:pPr>
            <a:r>
              <a:rPr lang="en-US" sz="8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querer mantener la paz a toda costa</a:t>
            </a:r>
            <a:endParaRPr lang="en-US" sz="850" dirty="0"/>
          </a:p>
          <a:p>
            <a:pPr marL="342900" indent="-342900" algn="l">
              <a:lnSpc>
                <a:spcPct val="120000"/>
              </a:lnSpc>
              <a:buSzPct val="100000"/>
              <a:buChar char="•"/>
            </a:pPr>
            <a:r>
              <a:rPr lang="en-US" sz="8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reprimir emociones</a:t>
            </a:r>
            <a:endParaRPr lang="en-US" sz="850" dirty="0"/>
          </a:p>
          <a:p>
            <a:pPr marL="342900" indent="-342900" algn="l">
              <a:lnSpc>
                <a:spcPct val="120000"/>
              </a:lnSpc>
              <a:buSzPct val="100000"/>
              <a:buChar char="•"/>
            </a:pPr>
            <a:r>
              <a:rPr lang="en-US" sz="8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adaptarse emocionalmente a los demás</a:t>
            </a:r>
            <a:endParaRPr lang="en-US" sz="850" dirty="0"/>
          </a:p>
        </p:txBody>
      </p:sp>
      <p:sp>
        <p:nvSpPr>
          <p:cNvPr id="10" name="Text 6"/>
          <p:cNvSpPr/>
          <p:nvPr/>
        </p:nvSpPr>
        <p:spPr>
          <a:xfrm>
            <a:off x="3925119" y="3505646"/>
            <a:ext cx="5179963" cy="1632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85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Riesgo:</a:t>
            </a:r>
            <a:endParaRPr lang="en-US" sz="850" dirty="0"/>
          </a:p>
        </p:txBody>
      </p:sp>
      <p:sp>
        <p:nvSpPr>
          <p:cNvPr id="11" name="Text 7"/>
          <p:cNvSpPr/>
          <p:nvPr/>
        </p:nvSpPr>
        <p:spPr>
          <a:xfrm>
            <a:off x="3925119" y="3770933"/>
            <a:ext cx="4722763" cy="5531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ct val="120000"/>
              </a:lnSpc>
              <a:buSzPct val="100000"/>
              <a:buChar char="•"/>
            </a:pPr>
            <a:r>
              <a:rPr lang="en-US" sz="8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Vivir condicionado por emociones ajenas</a:t>
            </a:r>
            <a:endParaRPr lang="en-US" sz="850" dirty="0"/>
          </a:p>
          <a:p>
            <a:pPr marL="342900" indent="-342900" algn="l">
              <a:lnSpc>
                <a:spcPct val="120000"/>
              </a:lnSpc>
              <a:buSzPct val="100000"/>
              <a:buChar char="•"/>
            </a:pPr>
            <a:r>
              <a:rPr lang="en-US" sz="8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Evitar conflictos por miedo a sentir intensidad emocional</a:t>
            </a:r>
            <a:endParaRPr lang="en-US" sz="850" dirty="0"/>
          </a:p>
          <a:p>
            <a:pPr marL="342900" indent="-342900" algn="l">
              <a:lnSpc>
                <a:spcPct val="120000"/>
              </a:lnSpc>
              <a:buSzPct val="100000"/>
              <a:buChar char="•"/>
            </a:pPr>
            <a:r>
              <a:rPr lang="en-US" sz="8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Perderse intentando sostener el bienestar emocional de otros</a:t>
            </a:r>
            <a:endParaRPr lang="en-US" sz="850" dirty="0"/>
          </a:p>
        </p:txBody>
      </p:sp>
      <p:sp>
        <p:nvSpPr>
          <p:cNvPr id="12" name="Text 8"/>
          <p:cNvSpPr/>
          <p:nvPr/>
        </p:nvSpPr>
        <p:spPr>
          <a:xfrm>
            <a:off x="3925119" y="4426148"/>
            <a:ext cx="4722763" cy="3265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85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La Clave:</a:t>
            </a:r>
            <a:r>
              <a:rPr lang="en-US" sz="8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No todo lo que sientes te pertenece. Tu sensibilidad necesita aprender a distinguir entre empatía y absorción emocional.</a:t>
            </a:r>
            <a:endParaRPr lang="en-US" sz="8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0045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945" y="230311"/>
            <a:ext cx="2635448" cy="4682877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Text 0"/>
          <p:cNvSpPr/>
          <p:nvPr/>
        </p:nvSpPr>
        <p:spPr>
          <a:xfrm>
            <a:off x="3925119" y="468139"/>
            <a:ext cx="3824139" cy="4208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6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CENTRO RAÍZ</a:t>
            </a:r>
            <a:endParaRPr lang="en-US" sz="2650" dirty="0"/>
          </a:p>
        </p:txBody>
      </p:sp>
      <p:sp>
        <p:nvSpPr>
          <p:cNvPr id="5" name="Text 1"/>
          <p:cNvSpPr/>
          <p:nvPr/>
        </p:nvSpPr>
        <p:spPr>
          <a:xfrm>
            <a:off x="3925119" y="1080939"/>
            <a:ext cx="4722763" cy="35944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0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El </a:t>
            </a:r>
            <a:r>
              <a:rPr lang="en-US" sz="105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Centro Raíz</a:t>
            </a:r>
            <a:r>
              <a:rPr lang="en-US" sz="10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es un centro de presión y motor de energía.</a:t>
            </a:r>
            <a:endParaRPr lang="en-US" sz="1050" dirty="0"/>
          </a:p>
          <a:p>
            <a:pPr marL="0" indent="0" algn="l">
              <a:lnSpc>
                <a:spcPct val="130000"/>
              </a:lnSpc>
              <a:spcAft>
                <a:spcPts val="1100"/>
              </a:spcAft>
              <a:buNone/>
            </a:pPr>
            <a:r>
              <a:rPr lang="en-US" sz="10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Genera el impulso para: Comenzar, avanzar, actuar, resolver, moverse y responder a las demandas de la vida.</a:t>
            </a:r>
            <a:endParaRPr lang="en-US" sz="105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0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Es una </a:t>
            </a:r>
            <a:r>
              <a:rPr lang="en-US" sz="105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presión biológica y energética</a:t>
            </a:r>
            <a:r>
              <a:rPr lang="en-US" sz="10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que empuja al cuerpo hacia </a:t>
            </a:r>
            <a:r>
              <a:rPr lang="en-US" sz="105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la acción y la evolución.</a:t>
            </a:r>
            <a:endParaRPr lang="en-US" sz="1050" dirty="0"/>
          </a:p>
          <a:p>
            <a:pPr marL="0" indent="0" algn="l">
              <a:lnSpc>
                <a:spcPct val="130000"/>
              </a:lnSpc>
              <a:spcAft>
                <a:spcPts val="1100"/>
              </a:spcAft>
              <a:buNone/>
            </a:pPr>
            <a:r>
              <a:rPr lang="en-US" sz="10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También está relacionado con: El estrés, la adrenalina, la resistencia, el ritmo de vida y la capacidad de manejar presión.</a:t>
            </a:r>
            <a:endParaRPr lang="en-US" sz="105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0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Al ser un </a:t>
            </a:r>
            <a:r>
              <a:rPr lang="en-US" sz="105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centro de presión</a:t>
            </a:r>
            <a:r>
              <a:rPr lang="en-US" sz="10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significa que este centro genera una </a:t>
            </a:r>
            <a:r>
              <a:rPr lang="en-US" sz="105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sensación interna</a:t>
            </a:r>
            <a:r>
              <a:rPr lang="en-US" sz="10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de: Tengo que moverme, tengo que hacer algo, tengo que resolver esto, tengo que avanzar...</a:t>
            </a:r>
            <a:endParaRPr lang="en-US" sz="1050" dirty="0"/>
          </a:p>
          <a:p>
            <a:pPr marL="0" indent="0" algn="l">
              <a:lnSpc>
                <a:spcPct val="130000"/>
              </a:lnSpc>
              <a:spcAft>
                <a:spcPts val="1100"/>
              </a:spcAft>
              <a:buNone/>
            </a:pPr>
            <a:r>
              <a:rPr lang="en-US" sz="10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La presión no es mala: Es energía para evolucionar y actuar.</a:t>
            </a:r>
            <a:endParaRPr lang="en-US" sz="105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0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El problema aparece cuando: Intentas quitarte la presión demasiado rápido, actúas solo para dejar de sentir estrés, o confundes presión con urgencia.</a:t>
            </a:r>
            <a:endParaRPr lang="en-US" sz="10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0045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299" y="235372"/>
            <a:ext cx="2629719" cy="4672682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Text 0"/>
          <p:cNvSpPr/>
          <p:nvPr/>
        </p:nvSpPr>
        <p:spPr>
          <a:xfrm>
            <a:off x="3925119" y="434801"/>
            <a:ext cx="4001319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CENTRO RAÍZ</a:t>
            </a:r>
            <a:endParaRPr lang="en-US" sz="2750" dirty="0"/>
          </a:p>
        </p:txBody>
      </p:sp>
      <p:sp>
        <p:nvSpPr>
          <p:cNvPr id="5" name="Text 1"/>
          <p:cNvSpPr/>
          <p:nvPr/>
        </p:nvSpPr>
        <p:spPr>
          <a:xfrm>
            <a:off x="3925119" y="1090389"/>
            <a:ext cx="4722763" cy="839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Cuando está </a:t>
            </a:r>
            <a:r>
              <a:rPr lang="en-US" sz="11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definido</a:t>
            </a:r>
            <a:endParaRPr lang="en-US" sz="1100" dirty="0"/>
          </a:p>
          <a:p>
            <a:pPr marL="0" indent="0" algn="l">
              <a:lnSpc>
                <a:spcPct val="133000"/>
              </a:lnSpc>
              <a:spcAft>
                <a:spcPts val="1250"/>
              </a:spcAft>
              <a:buNone/>
            </a:pPr>
            <a:r>
              <a:rPr lang="en-US" sz="11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La presión y el impulso son más constantes.</a:t>
            </a:r>
            <a:endParaRPr lang="en-US" sz="11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La persona suele tener:</a:t>
            </a:r>
            <a:endParaRPr lang="en-US" sz="1100" dirty="0"/>
          </a:p>
        </p:txBody>
      </p:sp>
      <p:sp>
        <p:nvSpPr>
          <p:cNvPr id="6" name="Text 2"/>
          <p:cNvSpPr/>
          <p:nvPr/>
        </p:nvSpPr>
        <p:spPr>
          <a:xfrm>
            <a:off x="3925119" y="2089770"/>
            <a:ext cx="4722763" cy="7795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capacidad para manejar ritmos intensos</a:t>
            </a:r>
            <a:endParaRPr lang="en-US" sz="11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resistencia frente al estrés</a:t>
            </a:r>
            <a:endParaRPr lang="en-US" sz="11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energía para iniciar y sostener movimiento</a:t>
            </a:r>
            <a:endParaRPr lang="en-US" sz="1100" dirty="0"/>
          </a:p>
        </p:txBody>
      </p:sp>
      <p:sp>
        <p:nvSpPr>
          <p:cNvPr id="7" name="Text 3"/>
          <p:cNvSpPr/>
          <p:nvPr/>
        </p:nvSpPr>
        <p:spPr>
          <a:xfrm>
            <a:off x="3925119" y="3028801"/>
            <a:ext cx="4722763" cy="1679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3000"/>
              </a:lnSpc>
              <a:spcAft>
                <a:spcPts val="1250"/>
              </a:spcAft>
              <a:buNone/>
            </a:pPr>
            <a:r>
              <a:rPr lang="en-US" sz="11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La presión forma parte natural de su funcionamiento.</a:t>
            </a:r>
            <a:endParaRPr lang="en-US" sz="11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1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Riesgo:</a:t>
            </a:r>
            <a:r>
              <a:rPr lang="en-US" sz="11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Vivir constantemente acelerado, creer que siempre hay algo que resolver. no saber relajarse, generar estrés innecesario para mantenerse en movimiento.</a:t>
            </a:r>
            <a:endParaRPr lang="en-US" sz="11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1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Clave:</a:t>
            </a:r>
            <a:r>
              <a:rPr lang="en-US" sz="11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La presión no está aquí para apresurarte, sino para darte energía y movimiento de forma consciente.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0045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718" y="243334"/>
            <a:ext cx="2646759" cy="4702969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Text 0"/>
          <p:cNvSpPr/>
          <p:nvPr/>
        </p:nvSpPr>
        <p:spPr>
          <a:xfrm>
            <a:off x="3925119" y="536749"/>
            <a:ext cx="3469704" cy="3765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3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CENTRO RAÍZ</a:t>
            </a:r>
            <a:endParaRPr lang="en-US" sz="2350" dirty="0"/>
          </a:p>
        </p:txBody>
      </p:sp>
      <p:sp>
        <p:nvSpPr>
          <p:cNvPr id="5" name="Text 1"/>
          <p:cNvSpPr/>
          <p:nvPr/>
        </p:nvSpPr>
        <p:spPr>
          <a:xfrm>
            <a:off x="3925119" y="1066874"/>
            <a:ext cx="5179963" cy="1782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Cuando está </a:t>
            </a:r>
            <a:r>
              <a:rPr lang="en-US" sz="9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indefinida</a:t>
            </a: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, la presión se amplifica con el entorno.</a:t>
            </a:r>
            <a:endParaRPr lang="en-US" sz="900" dirty="0"/>
          </a:p>
        </p:txBody>
      </p:sp>
      <p:sp>
        <p:nvSpPr>
          <p:cNvPr id="6" name="Text 2"/>
          <p:cNvSpPr/>
          <p:nvPr/>
        </p:nvSpPr>
        <p:spPr>
          <a:xfrm>
            <a:off x="3925119" y="1398761"/>
            <a:ext cx="1963415" cy="1882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La persona puede:</a:t>
            </a:r>
            <a:endParaRPr lang="en-US" sz="1150" dirty="0"/>
          </a:p>
        </p:txBody>
      </p:sp>
      <p:sp>
        <p:nvSpPr>
          <p:cNvPr id="7" name="Text 3"/>
          <p:cNvSpPr/>
          <p:nvPr/>
        </p:nvSpPr>
        <p:spPr>
          <a:xfrm>
            <a:off x="3925119" y="1740619"/>
            <a:ext cx="4722763" cy="6064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ct val="123000"/>
              </a:lnSpc>
              <a:buSzPct val="100000"/>
              <a:buChar char="•"/>
            </a:pP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absorber estrés ajeno</a:t>
            </a:r>
            <a:endParaRPr lang="en-US" sz="900" dirty="0"/>
          </a:p>
          <a:p>
            <a:pPr marL="342900" indent="-342900" algn="l">
              <a:lnSpc>
                <a:spcPct val="123000"/>
              </a:lnSpc>
              <a:buSzPct val="100000"/>
              <a:buChar char="•"/>
            </a:pP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sentir urgencia constante</a:t>
            </a:r>
            <a:endParaRPr lang="en-US" sz="900" dirty="0"/>
          </a:p>
          <a:p>
            <a:pPr marL="342900" indent="-342900" algn="l">
              <a:lnSpc>
                <a:spcPct val="123000"/>
              </a:lnSpc>
              <a:buSzPct val="100000"/>
              <a:buChar char="•"/>
            </a:pP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querer terminar todo rápidamente para aliviar la presión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3925119" y="2500685"/>
            <a:ext cx="3216771" cy="1882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Muchas veces aparece sensación de:</a:t>
            </a:r>
            <a:endParaRPr lang="en-US" sz="1150" dirty="0"/>
          </a:p>
        </p:txBody>
      </p:sp>
      <p:sp>
        <p:nvSpPr>
          <p:cNvPr id="9" name="Text 5"/>
          <p:cNvSpPr/>
          <p:nvPr/>
        </p:nvSpPr>
        <p:spPr>
          <a:xfrm>
            <a:off x="3925119" y="2842543"/>
            <a:ext cx="4722763" cy="8205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ct val="123000"/>
              </a:lnSpc>
              <a:buSzPct val="100000"/>
              <a:buChar char="•"/>
            </a:pP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prisa</a:t>
            </a:r>
            <a:endParaRPr lang="en-US" sz="900" dirty="0"/>
          </a:p>
          <a:p>
            <a:pPr marL="342900" indent="-342900" algn="l">
              <a:lnSpc>
                <a:spcPct val="123000"/>
              </a:lnSpc>
              <a:buSzPct val="100000"/>
              <a:buChar char="•"/>
            </a:pP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ansiedad</a:t>
            </a:r>
            <a:endParaRPr lang="en-US" sz="900" dirty="0"/>
          </a:p>
          <a:p>
            <a:pPr marL="342900" indent="-342900" algn="l">
              <a:lnSpc>
                <a:spcPct val="123000"/>
              </a:lnSpc>
              <a:buSzPct val="100000"/>
              <a:buChar char="•"/>
            </a:pP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necesidad de demostrar productividad</a:t>
            </a:r>
            <a:endParaRPr lang="en-US" sz="900" dirty="0"/>
          </a:p>
          <a:p>
            <a:pPr marL="342900" indent="-342900" algn="l">
              <a:lnSpc>
                <a:spcPct val="123000"/>
              </a:lnSpc>
              <a:buSzPct val="100000"/>
              <a:buChar char="•"/>
            </a:pP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dificultad para parar</a:t>
            </a:r>
            <a:endParaRPr lang="en-US" sz="900" dirty="0"/>
          </a:p>
        </p:txBody>
      </p:sp>
      <p:sp>
        <p:nvSpPr>
          <p:cNvPr id="10" name="Text 6"/>
          <p:cNvSpPr/>
          <p:nvPr/>
        </p:nvSpPr>
        <p:spPr>
          <a:xfrm>
            <a:off x="3925119" y="3778300"/>
            <a:ext cx="4722763" cy="828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9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Riesgo:</a:t>
            </a: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Vivir reaccionando al estrés externo, tomar decisiones apresuradas para quitarse presión, creer que siempre debería estar haciendo algo.</a:t>
            </a:r>
            <a:endParaRPr lang="en-US" sz="900" dirty="0"/>
          </a:p>
          <a:p>
            <a:pPr marL="0" indent="0" algn="l">
              <a:lnSpc>
                <a:spcPct val="123000"/>
              </a:lnSpc>
              <a:buNone/>
            </a:pPr>
            <a:r>
              <a:rPr lang="en-US" sz="9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La clave:</a:t>
            </a: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No toda la presión que sientes es tuya. No necesitas correr para liberarte del estrés.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3091</Words>
  <Application>Microsoft Office PowerPoint</Application>
  <PresentationFormat>On-screen Show (16:9)</PresentationFormat>
  <Paragraphs>291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Geist</vt:lpstr>
      <vt:lpstr>Arial</vt:lpstr>
      <vt:lpstr>Noto Serif SC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Iru Landucci</cp:lastModifiedBy>
  <cp:revision>3</cp:revision>
  <dcterms:created xsi:type="dcterms:W3CDTF">2026-05-21T22:10:10Z</dcterms:created>
  <dcterms:modified xsi:type="dcterms:W3CDTF">2026-05-21T22:14:29Z</dcterms:modified>
</cp:coreProperties>
</file>