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/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anchor="b"/>
          <a:lstStyle/>
          <a:p>
            <a:pPr/>
            <a:r>
              <a:t>Titolo Testo</a:t>
            </a:r>
          </a:p>
        </p:txBody>
      </p:sp>
      <p:sp>
        <p:nvSpPr>
          <p:cNvPr id="12" name="Corpo livello uno…"/>
          <p:cNvSpPr txBox="1"/>
          <p:nvPr>
            <p:ph type="body" sz="quarter" idx="1"/>
          </p:nvPr>
        </p:nvSpPr>
        <p:spPr>
          <a:xfrm>
            <a:off x="4833937" y="7090171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Oriz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magine"/>
          <p:cNvSpPr/>
          <p:nvPr>
            <p:ph type="pic" sz="half" idx="13"/>
          </p:nvPr>
        </p:nvSpPr>
        <p:spPr>
          <a:xfrm>
            <a:off x="5334000" y="946546"/>
            <a:ext cx="13716001" cy="830461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olo Testo"/>
          <p:cNvSpPr txBox="1"/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 anchor="b"/>
          <a:lstStyle/>
          <a:p>
            <a:pPr/>
            <a:r>
              <a:t>Titolo Testo</a:t>
            </a:r>
          </a:p>
        </p:txBody>
      </p:sp>
      <p:sp>
        <p:nvSpPr>
          <p:cNvPr id="22" name="Corpo livello uno…"/>
          <p:cNvSpPr txBox="1"/>
          <p:nvPr>
            <p:ph type="body" sz="quarter" idx="1"/>
          </p:nvPr>
        </p:nvSpPr>
        <p:spPr>
          <a:xfrm>
            <a:off x="4833937" y="11465718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- Cen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olo Testo"/>
          <p:cNvSpPr txBox="1"/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3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magine"/>
          <p:cNvSpPr/>
          <p:nvPr>
            <p:ph type="pic" sz="half" idx="13"/>
          </p:nvPr>
        </p:nvSpPr>
        <p:spPr>
          <a:xfrm>
            <a:off x="12495609" y="892968"/>
            <a:ext cx="7500938" cy="115550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olo Testo"/>
          <p:cNvSpPr txBox="1"/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Titolo Testo</a:t>
            </a:r>
          </a:p>
        </p:txBody>
      </p:sp>
      <p:sp>
        <p:nvSpPr>
          <p:cNvPr id="40" name="Corpo livello uno…"/>
          <p:cNvSpPr txBox="1"/>
          <p:nvPr>
            <p:ph type="body" sz="quarter" idx="1"/>
          </p:nvPr>
        </p:nvSpPr>
        <p:spPr>
          <a:xfrm>
            <a:off x="4387453" y="6643687"/>
            <a:ext cx="7500938" cy="578643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49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57" name="Corpo livello un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8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magine"/>
          <p:cNvSpPr/>
          <p:nvPr>
            <p:ph type="pic" sz="quarter" idx="13"/>
          </p:nvPr>
        </p:nvSpPr>
        <p:spPr>
          <a:xfrm>
            <a:off x="12495609" y="3643312"/>
            <a:ext cx="7500938" cy="88403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67" name="Corpo livello uno…"/>
          <p:cNvSpPr txBox="1"/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>
              <a:spcBef>
                <a:spcPts val="4500"/>
              </a:spcBef>
              <a:defRPr sz="3800"/>
            </a:lvl1pPr>
            <a:lvl2pPr marL="808264" indent="-465364">
              <a:spcBef>
                <a:spcPts val="4500"/>
              </a:spcBef>
              <a:defRPr sz="3800"/>
            </a:lvl2pPr>
            <a:lvl3pPr marL="1151164" indent="-465364">
              <a:spcBef>
                <a:spcPts val="4500"/>
              </a:spcBef>
              <a:defRPr sz="3800"/>
            </a:lvl3pPr>
            <a:lvl4pPr marL="1494064" indent="-465364">
              <a:spcBef>
                <a:spcPts val="4500"/>
              </a:spcBef>
              <a:defRPr sz="3800"/>
            </a:lvl4pPr>
            <a:lvl5pPr marL="1836964" indent="-465364">
              <a:spcBef>
                <a:spcPts val="4500"/>
              </a:spcBef>
              <a:defRPr sz="38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68" name="Numero diapositiva"/>
          <p:cNvSpPr txBox="1"/>
          <p:nvPr>
            <p:ph type="sldNum" sz="quarter" idx="2"/>
          </p:nvPr>
        </p:nvSpPr>
        <p:spPr>
          <a:xfrm>
            <a:off x="11954103" y="13073062"/>
            <a:ext cx="466269" cy="47307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orpo livello uno…"/>
          <p:cNvSpPr txBox="1"/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6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magine"/>
          <p:cNvSpPr/>
          <p:nvPr>
            <p:ph type="pic" sz="quarter" idx="13"/>
          </p:nvPr>
        </p:nvSpPr>
        <p:spPr>
          <a:xfrm>
            <a:off x="12495609" y="7161609"/>
            <a:ext cx="7500938" cy="53042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magine"/>
          <p:cNvSpPr/>
          <p:nvPr>
            <p:ph type="pic" sz="quarter" idx="14"/>
          </p:nvPr>
        </p:nvSpPr>
        <p:spPr>
          <a:xfrm>
            <a:off x="12495609" y="1250156"/>
            <a:ext cx="7500938" cy="53042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magine"/>
          <p:cNvSpPr/>
          <p:nvPr>
            <p:ph type="pic" sz="half" idx="15"/>
          </p:nvPr>
        </p:nvSpPr>
        <p:spPr>
          <a:xfrm>
            <a:off x="4387453" y="1250156"/>
            <a:ext cx="7500938" cy="1121568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Giovanni Mela"/>
          <p:cNvSpPr txBox="1"/>
          <p:nvPr>
            <p:ph type="body" sz="quarter" idx="13"/>
          </p:nvPr>
        </p:nvSpPr>
        <p:spPr>
          <a:xfrm>
            <a:off x="4833937" y="8947546"/>
            <a:ext cx="14716126" cy="6477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–Giovanni Mela</a:t>
            </a:r>
          </a:p>
        </p:txBody>
      </p:sp>
      <p:sp>
        <p:nvSpPr>
          <p:cNvPr id="94" name="“Inserisci qui una citazione”."/>
          <p:cNvSpPr txBox="1"/>
          <p:nvPr>
            <p:ph type="body" sz="quarter" idx="14"/>
          </p:nvPr>
        </p:nvSpPr>
        <p:spPr>
          <a:xfrm>
            <a:off x="4833937" y="5997575"/>
            <a:ext cx="14716126" cy="8636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“Inserisci qui una citazione”. </a:t>
            </a:r>
          </a:p>
        </p:txBody>
      </p:sp>
      <p:sp>
        <p:nvSpPr>
          <p:cNvPr id="9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magine"/>
          <p:cNvSpPr/>
          <p:nvPr>
            <p:ph type="pic" idx="13"/>
          </p:nvPr>
        </p:nvSpPr>
        <p:spPr>
          <a:xfrm>
            <a:off x="3047999" y="0"/>
            <a:ext cx="18288001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/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Titolo Testo</a:t>
            </a:r>
          </a:p>
        </p:txBody>
      </p:sp>
      <p:sp>
        <p:nvSpPr>
          <p:cNvPr id="3" name="Corpo livello uno…"/>
          <p:cNvSpPr txBox="1"/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/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b="0"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11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055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500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944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389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833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278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722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167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1.jpeg"/><Relationship Id="rId4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Relationship Id="rId3" Type="http://schemas.openxmlformats.org/officeDocument/2006/relationships/image" Target="../media/image2.jpeg"/><Relationship Id="rId4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1.gif"/><Relationship Id="rId4" Type="http://schemas.openxmlformats.org/officeDocument/2006/relationships/image" Target="../media/image2.png"/><Relationship Id="rId5" Type="http://schemas.openxmlformats.org/officeDocument/2006/relationships/image" Target="../media/image2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1.gif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2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6.jpeg"/><Relationship Id="rId4" Type="http://schemas.openxmlformats.org/officeDocument/2006/relationships/image" Target="../media/image2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Relationship Id="rId4" Type="http://schemas.openxmlformats.org/officeDocument/2006/relationships/image" Target="../media/image7.jpe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Relationship Id="rId4" Type="http://schemas.openxmlformats.org/officeDocument/2006/relationships/image" Target="../media/image7.jpeg"/><Relationship Id="rId5" Type="http://schemas.openxmlformats.org/officeDocument/2006/relationships/image" Target="../media/image6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2.jpe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2.jpeg"/><Relationship Id="rId5" Type="http://schemas.openxmlformats.org/officeDocument/2006/relationships/image" Target="../media/image8.jpe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2.jpeg"/><Relationship Id="rId5" Type="http://schemas.openxmlformats.org/officeDocument/2006/relationships/image" Target="../media/image9.jpe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2.jpeg"/><Relationship Id="rId5" Type="http://schemas.openxmlformats.org/officeDocument/2006/relationships/image" Target="../media/image10.jpe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2.jpeg"/><Relationship Id="rId5" Type="http://schemas.openxmlformats.org/officeDocument/2006/relationships/image" Target="../media/image11.jpeg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2.jpeg"/><Relationship Id="rId5" Type="http://schemas.openxmlformats.org/officeDocument/2006/relationships/image" Target="../media/image12.jpe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ome creare una struttura di contenuti ottimizzati che rendano l’acquisto della tua offerta l’unica logica scelta possibile"/>
          <p:cNvSpPr txBox="1"/>
          <p:nvPr/>
        </p:nvSpPr>
        <p:spPr>
          <a:xfrm>
            <a:off x="1327654" y="3179954"/>
            <a:ext cx="21728692" cy="4143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b="0" sz="83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Come creare una </a:t>
            </a:r>
            <a:r>
              <a:rPr b="1"/>
              <a:t>struttura di contenuti</a:t>
            </a:r>
            <a:r>
              <a:t> ottimizzati che rendano l’acquisto della tua offerta </a:t>
            </a:r>
            <a:r>
              <a:rPr b="1"/>
              <a:t>l’unica logica</a:t>
            </a:r>
            <a:r>
              <a:t> scelta possibile</a:t>
            </a:r>
          </a:p>
        </p:txBody>
      </p:sp>
      <p:sp>
        <p:nvSpPr>
          <p:cNvPr id="120" name="(SENZA diventare schiavi del traffico a pagamento, del copywriting e dei funnel)"/>
          <p:cNvSpPr txBox="1"/>
          <p:nvPr/>
        </p:nvSpPr>
        <p:spPr>
          <a:xfrm>
            <a:off x="2479787" y="7944932"/>
            <a:ext cx="19424426" cy="220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i="1" sz="6400">
                <a:solidFill>
                  <a:srgbClr val="929292"/>
                </a:solidFill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rPr u="sng"/>
              <a:t>(SENZA</a:t>
            </a:r>
            <a:r>
              <a:t> diventare schiavi del traffico a pagamento, del copywriting e dei funnel)</a:t>
            </a:r>
          </a:p>
        </p:txBody>
      </p:sp>
      <p:sp>
        <p:nvSpPr>
          <p:cNvPr id="121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22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23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27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28" name="rogo.jpg" descr="rogo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03779" y="3568181"/>
            <a:ext cx="11776442" cy="7955641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355600" dist="177800" dir="5400000">
              <a:srgbClr val="000000">
                <a:alpha val="70000"/>
              </a:srgbClr>
            </a:outerShdw>
          </a:effectLst>
        </p:spPr>
      </p:pic>
      <p:sp>
        <p:nvSpPr>
          <p:cNvPr id="129" name="(SENZA diventare schiavi del traffico a pagamento, del copywriting e dei funnel)"/>
          <p:cNvSpPr txBox="1"/>
          <p:nvPr/>
        </p:nvSpPr>
        <p:spPr>
          <a:xfrm>
            <a:off x="2479787" y="865752"/>
            <a:ext cx="19424426" cy="220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i="1" sz="6400">
                <a:solidFill>
                  <a:srgbClr val="929292"/>
                </a:solidFill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rPr u="sng"/>
              <a:t>(SENZA</a:t>
            </a:r>
            <a:r>
              <a:t> diventare schiavi del traffico a pagamento, del copywriting e dei funnel)</a:t>
            </a:r>
          </a:p>
        </p:txBody>
      </p:sp>
      <p:sp>
        <p:nvSpPr>
          <p:cNvPr id="130" name="IO"/>
          <p:cNvSpPr txBox="1"/>
          <p:nvPr/>
        </p:nvSpPr>
        <p:spPr>
          <a:xfrm>
            <a:off x="19420666" y="4988354"/>
            <a:ext cx="1245744" cy="1345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8000"/>
            </a:lvl1pPr>
          </a:lstStyle>
          <a:p>
            <a:pPr/>
            <a:r>
              <a:t>IO</a:t>
            </a:r>
          </a:p>
        </p:txBody>
      </p:sp>
      <p:sp>
        <p:nvSpPr>
          <p:cNvPr id="131" name="VOI"/>
          <p:cNvSpPr txBox="1"/>
          <p:nvPr/>
        </p:nvSpPr>
        <p:spPr>
          <a:xfrm>
            <a:off x="2722808" y="6204790"/>
            <a:ext cx="1885824" cy="1345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8000"/>
            </a:lvl1pPr>
          </a:lstStyle>
          <a:p>
            <a:pPr/>
            <a:r>
              <a:t>VOI</a:t>
            </a:r>
          </a:p>
        </p:txBody>
      </p:sp>
      <p:sp>
        <p:nvSpPr>
          <p:cNvPr id="132" name="Freccia"/>
          <p:cNvSpPr/>
          <p:nvPr/>
        </p:nvSpPr>
        <p:spPr>
          <a:xfrm>
            <a:off x="4977190" y="6408910"/>
            <a:ext cx="1757915" cy="898180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33" name="Freccia"/>
          <p:cNvSpPr/>
          <p:nvPr/>
        </p:nvSpPr>
        <p:spPr>
          <a:xfrm rot="9504430">
            <a:off x="15967296" y="6267640"/>
            <a:ext cx="3387109" cy="898180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34" name="ale-per-facebook.jpg" descr="ale-per-faceboo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136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137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138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Alessandro Pedrazzoli"/>
          <p:cNvSpPr txBox="1"/>
          <p:nvPr/>
        </p:nvSpPr>
        <p:spPr>
          <a:xfrm>
            <a:off x="-433593" y="10130401"/>
            <a:ext cx="6628273" cy="3000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6000"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141" name="SONO (anche) un copywriter…"/>
          <p:cNvSpPr txBox="1"/>
          <p:nvPr/>
        </p:nvSpPr>
        <p:spPr>
          <a:xfrm>
            <a:off x="7091642" y="4706053"/>
            <a:ext cx="15686195" cy="89198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793750" indent="-793750" algn="l">
              <a:buSzPct val="100000"/>
              <a:buAutoNum type="arabicPeriod" startAt="1"/>
              <a:defRPr sz="4000"/>
            </a:pPr>
            <a:r>
              <a:t>SONO (anche) un copywriter </a:t>
            </a:r>
            <a:br/>
          </a:p>
          <a:p>
            <a:pPr marL="793750" indent="-793750" algn="l">
              <a:buSzPct val="100000"/>
              <a:buAutoNum type="arabicPeriod" startAt="1"/>
              <a:defRPr b="0" sz="4000"/>
            </a:pPr>
            <a:r>
              <a:t>Ho studiato e testato (provato) tutti modelli di funnel </a:t>
            </a:r>
            <a:r>
              <a:rPr i="1"/>
              <a:t>(sono allievo di Jay Abraham, Frank Kern, Ryan Deiss, Ryan Levesque, Perry Belcher, Russel Brunson, Jeff Walker, Dan Kennedy, Rich Schefren… ecc.)</a:t>
            </a:r>
            <a:br>
              <a:rPr i="1"/>
            </a:br>
          </a:p>
          <a:p>
            <a:pPr marL="793750" indent="-793750" algn="l">
              <a:buSzPct val="100000"/>
              <a:buAutoNum type="arabicPeriod" startAt="1"/>
              <a:defRPr b="0" sz="4000"/>
            </a:pPr>
            <a:r>
              <a:t>Anche se sono posizionato nella </a:t>
            </a:r>
            <a:r>
              <a:rPr u="sng"/>
              <a:t>prima pagina di Google e di YouTube</a:t>
            </a:r>
            <a:r>
              <a:t> per migliaia di parole chiave, spendo comunque migliaia di euro nel traffico a pagamento…</a:t>
            </a:r>
            <a:br/>
            <a:br/>
            <a:r>
              <a:t>…ma senza diventarne schiavo</a:t>
            </a:r>
          </a:p>
          <a:p>
            <a:pPr algn="l">
              <a:defRPr b="0"/>
            </a:pPr>
          </a:p>
          <a:p>
            <a:pPr algn="l">
              <a:defRPr b="0"/>
            </a:pPr>
          </a:p>
        </p:txBody>
      </p:sp>
      <p:sp>
        <p:nvSpPr>
          <p:cNvPr id="142" name="(SENZA diventare schiavi del copywriting, dei funnel e del traffico a pagamento)"/>
          <p:cNvSpPr txBox="1"/>
          <p:nvPr/>
        </p:nvSpPr>
        <p:spPr>
          <a:xfrm>
            <a:off x="2479787" y="865752"/>
            <a:ext cx="19424426" cy="220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i="1"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rPr u="sng"/>
              <a:t>(SENZA</a:t>
            </a:r>
            <a:r>
              <a:t> diventare schiavi del copywriting, dei funnel e del traffico a pagamento)</a:t>
            </a:r>
          </a:p>
        </p:txBody>
      </p:sp>
      <p:pic>
        <p:nvPicPr>
          <p:cNvPr id="143" name="ale-per-facebook.jpg" descr="ale-per-facebook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9671" y="5269219"/>
            <a:ext cx="4241745" cy="4241744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63500" dist="25400" dir="3600000">
              <a:srgbClr val="000000">
                <a:alpha val="70000"/>
              </a:srgbClr>
            </a:outerShdw>
          </a:effectLst>
        </p:spPr>
      </p:pic>
      <p:sp>
        <p:nvSpPr>
          <p:cNvPr id="144" name="Linea"/>
          <p:cNvSpPr/>
          <p:nvPr/>
        </p:nvSpPr>
        <p:spPr>
          <a:xfrm flipH="1">
            <a:off x="6052878" y="4320174"/>
            <a:ext cx="1" cy="9072960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45" name="Linea"/>
          <p:cNvSpPr/>
          <p:nvPr/>
        </p:nvSpPr>
        <p:spPr>
          <a:xfrm>
            <a:off x="534190" y="4267606"/>
            <a:ext cx="5738696" cy="1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46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47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50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51" name="copybook.jpg" descr="copybook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89863" y="1195492"/>
            <a:ext cx="17004274" cy="8622167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355600" dist="177800" dir="5400000">
              <a:srgbClr val="000000">
                <a:alpha val="70000"/>
              </a:srgbClr>
            </a:outerShdw>
          </a:effectLst>
        </p:spPr>
      </p:pic>
      <p:pic>
        <p:nvPicPr>
          <p:cNvPr id="152" name="ale-per-facebook.jpg" descr="ale-per-facebook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154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155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156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pic>
        <p:nvPicPr>
          <p:cNvPr id="157" name="Ale-Ped-logo-big.png" descr="Ale-Ped-logo-big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Alessandro Pedrazzoli"/>
          <p:cNvSpPr txBox="1"/>
          <p:nvPr/>
        </p:nvSpPr>
        <p:spPr>
          <a:xfrm>
            <a:off x="-433593" y="10130401"/>
            <a:ext cx="6628273" cy="3000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6000"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160" name="SONO (anche) un copywriter…"/>
          <p:cNvSpPr txBox="1"/>
          <p:nvPr/>
        </p:nvSpPr>
        <p:spPr>
          <a:xfrm>
            <a:off x="7091642" y="4928303"/>
            <a:ext cx="15686195" cy="847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793750" indent="-793750" algn="l">
              <a:buSzPct val="100000"/>
              <a:buAutoNum type="arabicPeriod" startAt="1"/>
              <a:defRPr b="0" sz="4000"/>
            </a:pPr>
            <a:r>
              <a:t>SONO (anche) un copywriter </a:t>
            </a:r>
            <a:br/>
          </a:p>
          <a:p>
            <a:pPr marL="793750" indent="-793750" algn="l">
              <a:buSzPct val="100000"/>
              <a:buAutoNum type="arabicPeriod" startAt="1"/>
              <a:defRPr sz="4000"/>
            </a:pPr>
            <a:r>
              <a:t>Ho studiato e testato (provato) tutti modelli di funnel </a:t>
            </a:r>
            <a:r>
              <a:rPr i="1"/>
              <a:t>(sono allievo di Jay Abraham, Frank Kern, Ryan Deiss, Ryan Levesque, Perry Belcher, Russel Brunson, Jeff Walker, Dan Kennedy, Rich Schefren… ecc.)</a:t>
            </a:r>
            <a:br>
              <a:rPr i="1"/>
            </a:br>
          </a:p>
          <a:p>
            <a:pPr marL="793750" indent="-793750" algn="l">
              <a:buSzPct val="100000"/>
              <a:buAutoNum type="arabicPeriod" startAt="1"/>
              <a:defRPr b="0" sz="4000"/>
            </a:pPr>
            <a:r>
              <a:t>Anche se sono posizionato nella </a:t>
            </a:r>
            <a:r>
              <a:rPr u="sng"/>
              <a:t>prima pagina di Google e di YouTube</a:t>
            </a:r>
            <a:r>
              <a:t> per migliaia di parole chiave, spendo comunque migliaia di euro nel traffico a pagamento…</a:t>
            </a:r>
            <a:br/>
            <a:br/>
            <a:r>
              <a:t>…ma senza diventarne schiavo</a:t>
            </a:r>
          </a:p>
          <a:p>
            <a:pPr algn="l">
              <a:defRPr b="0"/>
            </a:pPr>
          </a:p>
        </p:txBody>
      </p:sp>
      <p:sp>
        <p:nvSpPr>
          <p:cNvPr id="161" name="(SENZA diventare schiavi del copywriting, dei funnel e del traffico a pagamento)"/>
          <p:cNvSpPr txBox="1"/>
          <p:nvPr/>
        </p:nvSpPr>
        <p:spPr>
          <a:xfrm>
            <a:off x="2479787" y="865752"/>
            <a:ext cx="19424426" cy="220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i="1"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rPr u="sng"/>
              <a:t>(SENZA</a:t>
            </a:r>
            <a:r>
              <a:t> diventare schiavi del copywriting, dei funnel e del traffico a pagamento)</a:t>
            </a:r>
          </a:p>
        </p:txBody>
      </p:sp>
      <p:pic>
        <p:nvPicPr>
          <p:cNvPr id="162" name="ale-per-facebook.jpg" descr="ale-per-facebook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9671" y="5269219"/>
            <a:ext cx="4241745" cy="4241744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63500" dist="25400" dir="3600000">
              <a:srgbClr val="000000">
                <a:alpha val="70000"/>
              </a:srgbClr>
            </a:outerShdw>
          </a:effectLst>
        </p:spPr>
      </p:pic>
      <p:sp>
        <p:nvSpPr>
          <p:cNvPr id="163" name="Linea"/>
          <p:cNvSpPr/>
          <p:nvPr/>
        </p:nvSpPr>
        <p:spPr>
          <a:xfrm flipH="1">
            <a:off x="6052878" y="4320174"/>
            <a:ext cx="1" cy="9072960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64" name="Linea"/>
          <p:cNvSpPr/>
          <p:nvPr/>
        </p:nvSpPr>
        <p:spPr>
          <a:xfrm>
            <a:off x="534190" y="4267606"/>
            <a:ext cx="5738696" cy="1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65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66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funnel rubik.jpg" descr="funnel rubik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38612" y="2832716"/>
            <a:ext cx="10889648" cy="8089453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355600" dist="177800" dir="5400000">
              <a:srgbClr val="000000">
                <a:alpha val="70000"/>
              </a:srgbClr>
            </a:outerShdw>
          </a:effectLst>
        </p:spPr>
      </p:pic>
      <p:sp>
        <p:nvSpPr>
          <p:cNvPr id="169" name="Rettangolo"/>
          <p:cNvSpPr/>
          <p:nvPr/>
        </p:nvSpPr>
        <p:spPr>
          <a:xfrm>
            <a:off x="16393853" y="4396573"/>
            <a:ext cx="5822886" cy="2844726"/>
          </a:xfrm>
          <a:prstGeom prst="rect">
            <a:avLst/>
          </a:prstGeom>
          <a:solidFill>
            <a:srgbClr val="D6D5D5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70" name="Rettangolo"/>
          <p:cNvSpPr/>
          <p:nvPr/>
        </p:nvSpPr>
        <p:spPr>
          <a:xfrm>
            <a:off x="1968136" y="4439206"/>
            <a:ext cx="4800728" cy="1569791"/>
          </a:xfrm>
          <a:prstGeom prst="rect">
            <a:avLst/>
          </a:prstGeom>
          <a:solidFill>
            <a:srgbClr val="D6D5D5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71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72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73" name="Ale-Ped-logo-big.png" descr="Ale-Ped-logo-bi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Rettangolo"/>
          <p:cNvSpPr/>
          <p:nvPr/>
        </p:nvSpPr>
        <p:spPr>
          <a:xfrm>
            <a:off x="4083197" y="8581133"/>
            <a:ext cx="986181" cy="3814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75" name="Offerta"/>
          <p:cNvSpPr txBox="1"/>
          <p:nvPr/>
        </p:nvSpPr>
        <p:spPr>
          <a:xfrm>
            <a:off x="2612788" y="4551449"/>
            <a:ext cx="3511424" cy="1345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8000"/>
            </a:lvl1pPr>
          </a:lstStyle>
          <a:p>
            <a:pPr/>
            <a:r>
              <a:t>Offerta</a:t>
            </a:r>
          </a:p>
        </p:txBody>
      </p:sp>
      <p:sp>
        <p:nvSpPr>
          <p:cNvPr id="176" name="FUNNEL!"/>
          <p:cNvSpPr txBox="1"/>
          <p:nvPr/>
        </p:nvSpPr>
        <p:spPr>
          <a:xfrm>
            <a:off x="17025328" y="5146283"/>
            <a:ext cx="4559936" cy="1345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8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FUNNEL!</a:t>
            </a:r>
          </a:p>
        </p:txBody>
      </p:sp>
      <p:pic>
        <p:nvPicPr>
          <p:cNvPr id="177" name="ale-per-facebook.jpg" descr="ale-per-faceboo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179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180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181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5.jpg" descr="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40180" y="1552788"/>
            <a:ext cx="10103640" cy="9526289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355600" dist="177800" dir="5400000">
              <a:srgbClr val="000000">
                <a:alpha val="70000"/>
              </a:srgbClr>
            </a:outerShdw>
          </a:effectLst>
        </p:spPr>
      </p:pic>
      <p:sp>
        <p:nvSpPr>
          <p:cNvPr id="184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85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86" name="Ale-Ped-logo-big.png" descr="Ale-Ped-logo-bi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ale-per-facebook.jpg" descr="ale-per-faceboo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189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190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191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94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95" name="ale-per-facebook.jpg" descr="ale-per-facebook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197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198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pic>
        <p:nvPicPr>
          <p:cNvPr id="199" name="Ale-Ped-logo-big.png" descr="Ale-Ped-logo-bi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200" name="I funnel sono dei costrutti da plasmare a seconda:"/>
          <p:cNvSpPr txBox="1"/>
          <p:nvPr/>
        </p:nvSpPr>
        <p:spPr>
          <a:xfrm>
            <a:off x="2479787" y="3529837"/>
            <a:ext cx="19424426" cy="109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b="0" sz="6000"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pPr/>
            <a:r>
              <a:t>I funnel sono dei costrutti da plasmare a seconda:</a:t>
            </a:r>
          </a:p>
        </p:txBody>
      </p:sp>
      <p:sp>
        <p:nvSpPr>
          <p:cNvPr id="201" name="Del pubblico…"/>
          <p:cNvSpPr txBox="1"/>
          <p:nvPr/>
        </p:nvSpPr>
        <p:spPr>
          <a:xfrm>
            <a:off x="8694958" y="5625648"/>
            <a:ext cx="6994085" cy="3000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833437" indent="-833437" algn="l">
              <a:buSzPct val="145000"/>
              <a:buChar char="•"/>
              <a:defRPr b="0" sz="60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Del pubblico</a:t>
            </a:r>
          </a:p>
          <a:p>
            <a:pPr marL="833437" indent="-833437" algn="l">
              <a:buSzPct val="145000"/>
              <a:buChar char="•"/>
              <a:defRPr b="0" sz="60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Dell’offerta</a:t>
            </a:r>
          </a:p>
          <a:p>
            <a:pPr marL="833437" indent="-833437" algn="l">
              <a:buSzPct val="145000"/>
              <a:buChar char="•"/>
              <a:defRPr b="0" sz="60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Dei contenuti</a:t>
            </a:r>
          </a:p>
        </p:txBody>
      </p:sp>
      <p:sp>
        <p:nvSpPr>
          <p:cNvPr id="202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05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206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Uomo"/>
          <p:cNvSpPr/>
          <p:nvPr/>
        </p:nvSpPr>
        <p:spPr>
          <a:xfrm>
            <a:off x="6602945" y="2907104"/>
            <a:ext cx="3556287" cy="95959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600" fill="norm" stroke="1" extrusionOk="0">
                <a:moveTo>
                  <a:pt x="10777" y="0"/>
                </a:moveTo>
                <a:cubicBezTo>
                  <a:pt x="9509" y="0"/>
                  <a:pt x="8239" y="180"/>
                  <a:pt x="7271" y="540"/>
                </a:cubicBezTo>
                <a:cubicBezTo>
                  <a:pt x="5335" y="1259"/>
                  <a:pt x="5335" y="2425"/>
                  <a:pt x="7271" y="3144"/>
                </a:cubicBezTo>
                <a:cubicBezTo>
                  <a:pt x="9206" y="3863"/>
                  <a:pt x="12348" y="3863"/>
                  <a:pt x="14284" y="3144"/>
                </a:cubicBezTo>
                <a:cubicBezTo>
                  <a:pt x="16220" y="2425"/>
                  <a:pt x="16220" y="1259"/>
                  <a:pt x="14284" y="540"/>
                </a:cubicBezTo>
                <a:cubicBezTo>
                  <a:pt x="13316" y="180"/>
                  <a:pt x="12046" y="0"/>
                  <a:pt x="10777" y="0"/>
                </a:cubicBezTo>
                <a:close/>
                <a:moveTo>
                  <a:pt x="4845" y="4060"/>
                </a:moveTo>
                <a:cubicBezTo>
                  <a:pt x="2970" y="4060"/>
                  <a:pt x="1445" y="4331"/>
                  <a:pt x="907" y="4563"/>
                </a:cubicBezTo>
                <a:cubicBezTo>
                  <a:pt x="-23" y="4963"/>
                  <a:pt x="-21" y="5438"/>
                  <a:pt x="8" y="5606"/>
                </a:cubicBezTo>
                <a:lnTo>
                  <a:pt x="8" y="12393"/>
                </a:lnTo>
                <a:cubicBezTo>
                  <a:pt x="8" y="12733"/>
                  <a:pt x="732" y="13004"/>
                  <a:pt x="1648" y="13004"/>
                </a:cubicBezTo>
                <a:cubicBezTo>
                  <a:pt x="2563" y="13004"/>
                  <a:pt x="3292" y="12728"/>
                  <a:pt x="3292" y="12393"/>
                </a:cubicBezTo>
                <a:lnTo>
                  <a:pt x="3292" y="6777"/>
                </a:lnTo>
                <a:lnTo>
                  <a:pt x="4791" y="6777"/>
                </a:lnTo>
                <a:lnTo>
                  <a:pt x="4791" y="12641"/>
                </a:lnTo>
                <a:lnTo>
                  <a:pt x="4804" y="12641"/>
                </a:lnTo>
                <a:lnTo>
                  <a:pt x="4804" y="20628"/>
                </a:lnTo>
                <a:cubicBezTo>
                  <a:pt x="4804" y="21163"/>
                  <a:pt x="5982" y="21600"/>
                  <a:pt x="7421" y="21600"/>
                </a:cubicBezTo>
                <a:cubicBezTo>
                  <a:pt x="8860" y="21600"/>
                  <a:pt x="10037" y="21163"/>
                  <a:pt x="10037" y="20628"/>
                </a:cubicBezTo>
                <a:lnTo>
                  <a:pt x="10037" y="12641"/>
                </a:lnTo>
                <a:lnTo>
                  <a:pt x="10777" y="12641"/>
                </a:lnTo>
                <a:lnTo>
                  <a:pt x="11504" y="12641"/>
                </a:lnTo>
                <a:lnTo>
                  <a:pt x="11504" y="20628"/>
                </a:lnTo>
                <a:cubicBezTo>
                  <a:pt x="11504" y="21163"/>
                  <a:pt x="12682" y="21600"/>
                  <a:pt x="14121" y="21600"/>
                </a:cubicBezTo>
                <a:cubicBezTo>
                  <a:pt x="15559" y="21600"/>
                  <a:pt x="16737" y="21163"/>
                  <a:pt x="16737" y="20628"/>
                </a:cubicBezTo>
                <a:lnTo>
                  <a:pt x="16737" y="12636"/>
                </a:lnTo>
                <a:lnTo>
                  <a:pt x="16750" y="12636"/>
                </a:lnTo>
                <a:lnTo>
                  <a:pt x="16750" y="6772"/>
                </a:lnTo>
                <a:lnTo>
                  <a:pt x="18249" y="6772"/>
                </a:lnTo>
                <a:lnTo>
                  <a:pt x="18249" y="12388"/>
                </a:lnTo>
                <a:cubicBezTo>
                  <a:pt x="18249" y="12728"/>
                  <a:pt x="18973" y="12997"/>
                  <a:pt x="19889" y="12997"/>
                </a:cubicBezTo>
                <a:cubicBezTo>
                  <a:pt x="20805" y="12997"/>
                  <a:pt x="21533" y="12723"/>
                  <a:pt x="21533" y="12388"/>
                </a:cubicBezTo>
                <a:lnTo>
                  <a:pt x="21533" y="5606"/>
                </a:lnTo>
                <a:cubicBezTo>
                  <a:pt x="21577" y="5438"/>
                  <a:pt x="21564" y="4957"/>
                  <a:pt x="20634" y="4563"/>
                </a:cubicBezTo>
                <a:cubicBezTo>
                  <a:pt x="20096" y="4336"/>
                  <a:pt x="18566" y="4060"/>
                  <a:pt x="16691" y="4060"/>
                </a:cubicBezTo>
                <a:lnTo>
                  <a:pt x="10777" y="4060"/>
                </a:lnTo>
                <a:lnTo>
                  <a:pt x="4845" y="4060"/>
                </a:lnTo>
                <a:close/>
              </a:path>
            </a:pathLst>
          </a:custGeom>
          <a:solidFill>
            <a:schemeClr val="accent3">
              <a:hueOff val="362282"/>
              <a:satOff val="31803"/>
              <a:lumOff val="-18242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08" name="Uomo"/>
          <p:cNvSpPr/>
          <p:nvPr/>
        </p:nvSpPr>
        <p:spPr>
          <a:xfrm>
            <a:off x="13945618" y="2907105"/>
            <a:ext cx="3556286" cy="9595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600" fill="norm" stroke="1" extrusionOk="0">
                <a:moveTo>
                  <a:pt x="10777" y="0"/>
                </a:moveTo>
                <a:cubicBezTo>
                  <a:pt x="9509" y="0"/>
                  <a:pt x="8239" y="180"/>
                  <a:pt x="7271" y="540"/>
                </a:cubicBezTo>
                <a:cubicBezTo>
                  <a:pt x="5335" y="1259"/>
                  <a:pt x="5335" y="2425"/>
                  <a:pt x="7271" y="3144"/>
                </a:cubicBezTo>
                <a:cubicBezTo>
                  <a:pt x="9206" y="3863"/>
                  <a:pt x="12348" y="3863"/>
                  <a:pt x="14284" y="3144"/>
                </a:cubicBezTo>
                <a:cubicBezTo>
                  <a:pt x="16220" y="2425"/>
                  <a:pt x="16220" y="1259"/>
                  <a:pt x="14284" y="540"/>
                </a:cubicBezTo>
                <a:cubicBezTo>
                  <a:pt x="13316" y="180"/>
                  <a:pt x="12046" y="0"/>
                  <a:pt x="10777" y="0"/>
                </a:cubicBezTo>
                <a:close/>
                <a:moveTo>
                  <a:pt x="4845" y="4060"/>
                </a:moveTo>
                <a:cubicBezTo>
                  <a:pt x="2970" y="4060"/>
                  <a:pt x="1445" y="4331"/>
                  <a:pt x="907" y="4563"/>
                </a:cubicBezTo>
                <a:cubicBezTo>
                  <a:pt x="-23" y="4963"/>
                  <a:pt x="-21" y="5438"/>
                  <a:pt x="8" y="5606"/>
                </a:cubicBezTo>
                <a:lnTo>
                  <a:pt x="8" y="12393"/>
                </a:lnTo>
                <a:cubicBezTo>
                  <a:pt x="8" y="12733"/>
                  <a:pt x="732" y="13004"/>
                  <a:pt x="1648" y="13004"/>
                </a:cubicBezTo>
                <a:cubicBezTo>
                  <a:pt x="2563" y="13004"/>
                  <a:pt x="3292" y="12728"/>
                  <a:pt x="3292" y="12393"/>
                </a:cubicBezTo>
                <a:lnTo>
                  <a:pt x="3292" y="6777"/>
                </a:lnTo>
                <a:lnTo>
                  <a:pt x="4791" y="6777"/>
                </a:lnTo>
                <a:lnTo>
                  <a:pt x="4791" y="12641"/>
                </a:lnTo>
                <a:lnTo>
                  <a:pt x="4804" y="12641"/>
                </a:lnTo>
                <a:lnTo>
                  <a:pt x="4804" y="20628"/>
                </a:lnTo>
                <a:cubicBezTo>
                  <a:pt x="4804" y="21163"/>
                  <a:pt x="5982" y="21600"/>
                  <a:pt x="7421" y="21600"/>
                </a:cubicBezTo>
                <a:cubicBezTo>
                  <a:pt x="8860" y="21600"/>
                  <a:pt x="10037" y="21163"/>
                  <a:pt x="10037" y="20628"/>
                </a:cubicBezTo>
                <a:lnTo>
                  <a:pt x="10037" y="12641"/>
                </a:lnTo>
                <a:lnTo>
                  <a:pt x="10777" y="12641"/>
                </a:lnTo>
                <a:lnTo>
                  <a:pt x="11504" y="12641"/>
                </a:lnTo>
                <a:lnTo>
                  <a:pt x="11504" y="20628"/>
                </a:lnTo>
                <a:cubicBezTo>
                  <a:pt x="11504" y="21163"/>
                  <a:pt x="12682" y="21600"/>
                  <a:pt x="14121" y="21600"/>
                </a:cubicBezTo>
                <a:cubicBezTo>
                  <a:pt x="15559" y="21600"/>
                  <a:pt x="16737" y="21163"/>
                  <a:pt x="16737" y="20628"/>
                </a:cubicBezTo>
                <a:lnTo>
                  <a:pt x="16737" y="12636"/>
                </a:lnTo>
                <a:lnTo>
                  <a:pt x="16750" y="12636"/>
                </a:lnTo>
                <a:lnTo>
                  <a:pt x="16750" y="6772"/>
                </a:lnTo>
                <a:lnTo>
                  <a:pt x="18249" y="6772"/>
                </a:lnTo>
                <a:lnTo>
                  <a:pt x="18249" y="12388"/>
                </a:lnTo>
                <a:cubicBezTo>
                  <a:pt x="18249" y="12728"/>
                  <a:pt x="18973" y="12997"/>
                  <a:pt x="19889" y="12997"/>
                </a:cubicBezTo>
                <a:cubicBezTo>
                  <a:pt x="20805" y="12997"/>
                  <a:pt x="21533" y="12723"/>
                  <a:pt x="21533" y="12388"/>
                </a:cubicBezTo>
                <a:lnTo>
                  <a:pt x="21533" y="5606"/>
                </a:lnTo>
                <a:cubicBezTo>
                  <a:pt x="21577" y="5438"/>
                  <a:pt x="21564" y="4957"/>
                  <a:pt x="20634" y="4563"/>
                </a:cubicBezTo>
                <a:cubicBezTo>
                  <a:pt x="20096" y="4336"/>
                  <a:pt x="18566" y="4060"/>
                  <a:pt x="16691" y="4060"/>
                </a:cubicBezTo>
                <a:lnTo>
                  <a:pt x="10777" y="4060"/>
                </a:lnTo>
                <a:lnTo>
                  <a:pt x="4845" y="4060"/>
                </a:lnTo>
                <a:close/>
              </a:path>
            </a:pathLst>
          </a:cu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209" name="dominoes-clipart-35.gif" descr="dominoes-clipart-35.g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5400000">
            <a:off x="14301331" y="5922875"/>
            <a:ext cx="2844861" cy="10846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zTXeRyyLc.png" descr="zTXeRyyLc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428344" y="5499558"/>
            <a:ext cx="1905488" cy="19312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ale-per-facebook.jpg" descr="ale-per-facebook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212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213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214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215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8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219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220" name="Fumetto di citazione"/>
          <p:cNvSpPr/>
          <p:nvPr/>
        </p:nvSpPr>
        <p:spPr>
          <a:xfrm flipH="1">
            <a:off x="2700731" y="975322"/>
            <a:ext cx="4317531" cy="2125554"/>
          </a:xfrm>
          <a:prstGeom prst="wedgeEllipseCallout">
            <a:avLst>
              <a:gd name="adj1" fmla="val -49385"/>
              <a:gd name="adj2" fmla="val 70000"/>
            </a:avLst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1" name="Uomo"/>
          <p:cNvSpPr/>
          <p:nvPr/>
        </p:nvSpPr>
        <p:spPr>
          <a:xfrm>
            <a:off x="6602945" y="2907104"/>
            <a:ext cx="3556287" cy="95959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600" fill="norm" stroke="1" extrusionOk="0">
                <a:moveTo>
                  <a:pt x="10777" y="0"/>
                </a:moveTo>
                <a:cubicBezTo>
                  <a:pt x="9509" y="0"/>
                  <a:pt x="8239" y="180"/>
                  <a:pt x="7271" y="540"/>
                </a:cubicBezTo>
                <a:cubicBezTo>
                  <a:pt x="5335" y="1259"/>
                  <a:pt x="5335" y="2425"/>
                  <a:pt x="7271" y="3144"/>
                </a:cubicBezTo>
                <a:cubicBezTo>
                  <a:pt x="9206" y="3863"/>
                  <a:pt x="12348" y="3863"/>
                  <a:pt x="14284" y="3144"/>
                </a:cubicBezTo>
                <a:cubicBezTo>
                  <a:pt x="16220" y="2425"/>
                  <a:pt x="16220" y="1259"/>
                  <a:pt x="14284" y="540"/>
                </a:cubicBezTo>
                <a:cubicBezTo>
                  <a:pt x="13316" y="180"/>
                  <a:pt x="12046" y="0"/>
                  <a:pt x="10777" y="0"/>
                </a:cubicBezTo>
                <a:close/>
                <a:moveTo>
                  <a:pt x="4845" y="4060"/>
                </a:moveTo>
                <a:cubicBezTo>
                  <a:pt x="2970" y="4060"/>
                  <a:pt x="1445" y="4331"/>
                  <a:pt x="907" y="4563"/>
                </a:cubicBezTo>
                <a:cubicBezTo>
                  <a:pt x="-23" y="4963"/>
                  <a:pt x="-21" y="5438"/>
                  <a:pt x="8" y="5606"/>
                </a:cubicBezTo>
                <a:lnTo>
                  <a:pt x="8" y="12393"/>
                </a:lnTo>
                <a:cubicBezTo>
                  <a:pt x="8" y="12733"/>
                  <a:pt x="732" y="13004"/>
                  <a:pt x="1648" y="13004"/>
                </a:cubicBezTo>
                <a:cubicBezTo>
                  <a:pt x="2563" y="13004"/>
                  <a:pt x="3292" y="12728"/>
                  <a:pt x="3292" y="12393"/>
                </a:cubicBezTo>
                <a:lnTo>
                  <a:pt x="3292" y="6777"/>
                </a:lnTo>
                <a:lnTo>
                  <a:pt x="4791" y="6777"/>
                </a:lnTo>
                <a:lnTo>
                  <a:pt x="4791" y="12641"/>
                </a:lnTo>
                <a:lnTo>
                  <a:pt x="4804" y="12641"/>
                </a:lnTo>
                <a:lnTo>
                  <a:pt x="4804" y="20628"/>
                </a:lnTo>
                <a:cubicBezTo>
                  <a:pt x="4804" y="21163"/>
                  <a:pt x="5982" y="21600"/>
                  <a:pt x="7421" y="21600"/>
                </a:cubicBezTo>
                <a:cubicBezTo>
                  <a:pt x="8860" y="21600"/>
                  <a:pt x="10037" y="21163"/>
                  <a:pt x="10037" y="20628"/>
                </a:cubicBezTo>
                <a:lnTo>
                  <a:pt x="10037" y="12641"/>
                </a:lnTo>
                <a:lnTo>
                  <a:pt x="10777" y="12641"/>
                </a:lnTo>
                <a:lnTo>
                  <a:pt x="11504" y="12641"/>
                </a:lnTo>
                <a:lnTo>
                  <a:pt x="11504" y="20628"/>
                </a:lnTo>
                <a:cubicBezTo>
                  <a:pt x="11504" y="21163"/>
                  <a:pt x="12682" y="21600"/>
                  <a:pt x="14121" y="21600"/>
                </a:cubicBezTo>
                <a:cubicBezTo>
                  <a:pt x="15559" y="21600"/>
                  <a:pt x="16737" y="21163"/>
                  <a:pt x="16737" y="20628"/>
                </a:cubicBezTo>
                <a:lnTo>
                  <a:pt x="16737" y="12636"/>
                </a:lnTo>
                <a:lnTo>
                  <a:pt x="16750" y="12636"/>
                </a:lnTo>
                <a:lnTo>
                  <a:pt x="16750" y="6772"/>
                </a:lnTo>
                <a:lnTo>
                  <a:pt x="18249" y="6772"/>
                </a:lnTo>
                <a:lnTo>
                  <a:pt x="18249" y="12388"/>
                </a:lnTo>
                <a:cubicBezTo>
                  <a:pt x="18249" y="12728"/>
                  <a:pt x="18973" y="12997"/>
                  <a:pt x="19889" y="12997"/>
                </a:cubicBezTo>
                <a:cubicBezTo>
                  <a:pt x="20805" y="12997"/>
                  <a:pt x="21533" y="12723"/>
                  <a:pt x="21533" y="12388"/>
                </a:cubicBezTo>
                <a:lnTo>
                  <a:pt x="21533" y="5606"/>
                </a:lnTo>
                <a:cubicBezTo>
                  <a:pt x="21577" y="5438"/>
                  <a:pt x="21564" y="4957"/>
                  <a:pt x="20634" y="4563"/>
                </a:cubicBezTo>
                <a:cubicBezTo>
                  <a:pt x="20096" y="4336"/>
                  <a:pt x="18566" y="4060"/>
                  <a:pt x="16691" y="4060"/>
                </a:cubicBezTo>
                <a:lnTo>
                  <a:pt x="10777" y="4060"/>
                </a:lnTo>
                <a:lnTo>
                  <a:pt x="4845" y="4060"/>
                </a:lnTo>
                <a:close/>
              </a:path>
            </a:pathLst>
          </a:custGeom>
          <a:solidFill>
            <a:schemeClr val="accent3">
              <a:hueOff val="362282"/>
              <a:satOff val="31803"/>
              <a:lumOff val="-18242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2" name="Uomo"/>
          <p:cNvSpPr/>
          <p:nvPr/>
        </p:nvSpPr>
        <p:spPr>
          <a:xfrm>
            <a:off x="13945618" y="2907105"/>
            <a:ext cx="3556286" cy="9595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600" fill="norm" stroke="1" extrusionOk="0">
                <a:moveTo>
                  <a:pt x="10777" y="0"/>
                </a:moveTo>
                <a:cubicBezTo>
                  <a:pt x="9509" y="0"/>
                  <a:pt x="8239" y="180"/>
                  <a:pt x="7271" y="540"/>
                </a:cubicBezTo>
                <a:cubicBezTo>
                  <a:pt x="5335" y="1259"/>
                  <a:pt x="5335" y="2425"/>
                  <a:pt x="7271" y="3144"/>
                </a:cubicBezTo>
                <a:cubicBezTo>
                  <a:pt x="9206" y="3863"/>
                  <a:pt x="12348" y="3863"/>
                  <a:pt x="14284" y="3144"/>
                </a:cubicBezTo>
                <a:cubicBezTo>
                  <a:pt x="16220" y="2425"/>
                  <a:pt x="16220" y="1259"/>
                  <a:pt x="14284" y="540"/>
                </a:cubicBezTo>
                <a:cubicBezTo>
                  <a:pt x="13316" y="180"/>
                  <a:pt x="12046" y="0"/>
                  <a:pt x="10777" y="0"/>
                </a:cubicBezTo>
                <a:close/>
                <a:moveTo>
                  <a:pt x="4845" y="4060"/>
                </a:moveTo>
                <a:cubicBezTo>
                  <a:pt x="2970" y="4060"/>
                  <a:pt x="1445" y="4331"/>
                  <a:pt x="907" y="4563"/>
                </a:cubicBezTo>
                <a:cubicBezTo>
                  <a:pt x="-23" y="4963"/>
                  <a:pt x="-21" y="5438"/>
                  <a:pt x="8" y="5606"/>
                </a:cubicBezTo>
                <a:lnTo>
                  <a:pt x="8" y="12393"/>
                </a:lnTo>
                <a:cubicBezTo>
                  <a:pt x="8" y="12733"/>
                  <a:pt x="732" y="13004"/>
                  <a:pt x="1648" y="13004"/>
                </a:cubicBezTo>
                <a:cubicBezTo>
                  <a:pt x="2563" y="13004"/>
                  <a:pt x="3292" y="12728"/>
                  <a:pt x="3292" y="12393"/>
                </a:cubicBezTo>
                <a:lnTo>
                  <a:pt x="3292" y="6777"/>
                </a:lnTo>
                <a:lnTo>
                  <a:pt x="4791" y="6777"/>
                </a:lnTo>
                <a:lnTo>
                  <a:pt x="4791" y="12641"/>
                </a:lnTo>
                <a:lnTo>
                  <a:pt x="4804" y="12641"/>
                </a:lnTo>
                <a:lnTo>
                  <a:pt x="4804" y="20628"/>
                </a:lnTo>
                <a:cubicBezTo>
                  <a:pt x="4804" y="21163"/>
                  <a:pt x="5982" y="21600"/>
                  <a:pt x="7421" y="21600"/>
                </a:cubicBezTo>
                <a:cubicBezTo>
                  <a:pt x="8860" y="21600"/>
                  <a:pt x="10037" y="21163"/>
                  <a:pt x="10037" y="20628"/>
                </a:cubicBezTo>
                <a:lnTo>
                  <a:pt x="10037" y="12641"/>
                </a:lnTo>
                <a:lnTo>
                  <a:pt x="10777" y="12641"/>
                </a:lnTo>
                <a:lnTo>
                  <a:pt x="11504" y="12641"/>
                </a:lnTo>
                <a:lnTo>
                  <a:pt x="11504" y="20628"/>
                </a:lnTo>
                <a:cubicBezTo>
                  <a:pt x="11504" y="21163"/>
                  <a:pt x="12682" y="21600"/>
                  <a:pt x="14121" y="21600"/>
                </a:cubicBezTo>
                <a:cubicBezTo>
                  <a:pt x="15559" y="21600"/>
                  <a:pt x="16737" y="21163"/>
                  <a:pt x="16737" y="20628"/>
                </a:cubicBezTo>
                <a:lnTo>
                  <a:pt x="16737" y="12636"/>
                </a:lnTo>
                <a:lnTo>
                  <a:pt x="16750" y="12636"/>
                </a:lnTo>
                <a:lnTo>
                  <a:pt x="16750" y="6772"/>
                </a:lnTo>
                <a:lnTo>
                  <a:pt x="18249" y="6772"/>
                </a:lnTo>
                <a:lnTo>
                  <a:pt x="18249" y="12388"/>
                </a:lnTo>
                <a:cubicBezTo>
                  <a:pt x="18249" y="12728"/>
                  <a:pt x="18973" y="12997"/>
                  <a:pt x="19889" y="12997"/>
                </a:cubicBezTo>
                <a:cubicBezTo>
                  <a:pt x="20805" y="12997"/>
                  <a:pt x="21533" y="12723"/>
                  <a:pt x="21533" y="12388"/>
                </a:cubicBezTo>
                <a:lnTo>
                  <a:pt x="21533" y="5606"/>
                </a:lnTo>
                <a:cubicBezTo>
                  <a:pt x="21577" y="5438"/>
                  <a:pt x="21564" y="4957"/>
                  <a:pt x="20634" y="4563"/>
                </a:cubicBezTo>
                <a:cubicBezTo>
                  <a:pt x="20096" y="4336"/>
                  <a:pt x="18566" y="4060"/>
                  <a:pt x="16691" y="4060"/>
                </a:cubicBezTo>
                <a:lnTo>
                  <a:pt x="10777" y="4060"/>
                </a:lnTo>
                <a:lnTo>
                  <a:pt x="4845" y="4060"/>
                </a:lnTo>
                <a:close/>
              </a:path>
            </a:pathLst>
          </a:cu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223" name="dominoes-clipart-35.gif" descr="dominoes-clipart-35.g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301331" y="11369188"/>
            <a:ext cx="2844861" cy="10846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zTXeRyyLc.png" descr="zTXeRyyLc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428344" y="5499558"/>
            <a:ext cx="1905488" cy="1931238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Il mio funnel…"/>
          <p:cNvSpPr txBox="1"/>
          <p:nvPr/>
        </p:nvSpPr>
        <p:spPr>
          <a:xfrm>
            <a:off x="3067842" y="1322633"/>
            <a:ext cx="3583237" cy="14498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b="0" sz="3600">
                <a:latin typeface="Permanent Marker"/>
                <a:ea typeface="Permanent Marker"/>
                <a:cs typeface="Permanent Marker"/>
                <a:sym typeface="Permanent Marker"/>
              </a:defRPr>
            </a:pPr>
            <a:r>
              <a:t>Il mio funnel </a:t>
            </a:r>
          </a:p>
          <a:p>
            <a:pPr>
              <a:defRPr b="0" sz="3600">
                <a:latin typeface="Permanent Marker"/>
                <a:ea typeface="Permanent Marker"/>
                <a:cs typeface="Permanent Marker"/>
                <a:sym typeface="Permanent Marker"/>
              </a:defRPr>
            </a:pPr>
            <a:r>
              <a:t>funziona</a:t>
            </a:r>
          </a:p>
        </p:txBody>
      </p:sp>
      <p:pic>
        <p:nvPicPr>
          <p:cNvPr id="226" name="puzzle-1892081_960_720.png" descr="puzzle-1892081_960_720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539559" y="6130656"/>
            <a:ext cx="4368404" cy="31488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1024px-066-crazy-face.svg.png" descr="1024px-066-crazy-face.svg.png"/>
          <p:cNvPicPr>
            <a:picLocks noChangeAspect="1"/>
          </p:cNvPicPr>
          <p:nvPr/>
        </p:nvPicPr>
        <p:blipFill>
          <a:blip r:embed="rId6">
            <a:extLst/>
          </a:blip>
          <a:srcRect l="0" t="0" r="0" b="8893"/>
          <a:stretch>
            <a:fillRect/>
          </a:stretch>
        </p:blipFill>
        <p:spPr>
          <a:xfrm>
            <a:off x="13654653" y="1024341"/>
            <a:ext cx="4138303" cy="3770255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Cerchio"/>
          <p:cNvSpPr/>
          <p:nvPr/>
        </p:nvSpPr>
        <p:spPr>
          <a:xfrm>
            <a:off x="14497826" y="2199556"/>
            <a:ext cx="548456" cy="548456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9" name="Cerchio"/>
          <p:cNvSpPr/>
          <p:nvPr/>
        </p:nvSpPr>
        <p:spPr>
          <a:xfrm>
            <a:off x="16425262" y="1975599"/>
            <a:ext cx="548456" cy="548456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30" name="Cerchio"/>
          <p:cNvSpPr/>
          <p:nvPr/>
        </p:nvSpPr>
        <p:spPr>
          <a:xfrm>
            <a:off x="14294560" y="2353705"/>
            <a:ext cx="548456" cy="548456"/>
          </a:xfrm>
          <a:prstGeom prst="ellipse">
            <a:avLst/>
          </a:prstGeom>
          <a:solidFill>
            <a:srgbClr val="474231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31" name="Cerchio"/>
          <p:cNvSpPr/>
          <p:nvPr/>
        </p:nvSpPr>
        <p:spPr>
          <a:xfrm>
            <a:off x="16161063" y="2199556"/>
            <a:ext cx="548456" cy="548456"/>
          </a:xfrm>
          <a:prstGeom prst="ellipse">
            <a:avLst/>
          </a:prstGeom>
          <a:solidFill>
            <a:srgbClr val="474231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232" name="ale-per-facebook.jpg" descr="ale-per-facebook.jp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234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235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236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39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240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CONTENUTO"/>
          <p:cNvSpPr/>
          <p:nvPr/>
        </p:nvSpPr>
        <p:spPr>
          <a:xfrm>
            <a:off x="2202431" y="6143906"/>
            <a:ext cx="3036841" cy="1428188"/>
          </a:xfrm>
          <a:prstGeom prst="rect">
            <a:avLst/>
          </a:prstGeom>
          <a:solidFill>
            <a:srgbClr val="33333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CONTENUTO</a:t>
            </a:r>
          </a:p>
        </p:txBody>
      </p:sp>
      <p:sp>
        <p:nvSpPr>
          <p:cNvPr id="242" name="Freccia"/>
          <p:cNvSpPr/>
          <p:nvPr/>
        </p:nvSpPr>
        <p:spPr>
          <a:xfrm>
            <a:off x="6128199" y="6441632"/>
            <a:ext cx="832737" cy="832736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3" name="CONTENUTO"/>
          <p:cNvSpPr/>
          <p:nvPr/>
        </p:nvSpPr>
        <p:spPr>
          <a:xfrm>
            <a:off x="7849863" y="6143906"/>
            <a:ext cx="3036841" cy="1428188"/>
          </a:xfrm>
          <a:prstGeom prst="rect">
            <a:avLst/>
          </a:prstGeom>
          <a:solidFill>
            <a:srgbClr val="33333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CONTENUTO</a:t>
            </a:r>
          </a:p>
        </p:txBody>
      </p:sp>
      <p:sp>
        <p:nvSpPr>
          <p:cNvPr id="244" name="Freccia"/>
          <p:cNvSpPr/>
          <p:nvPr/>
        </p:nvSpPr>
        <p:spPr>
          <a:xfrm>
            <a:off x="11775632" y="6441632"/>
            <a:ext cx="832736" cy="832736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5" name="CONTENUTO"/>
          <p:cNvSpPr/>
          <p:nvPr/>
        </p:nvSpPr>
        <p:spPr>
          <a:xfrm>
            <a:off x="13497295" y="6143906"/>
            <a:ext cx="3036841" cy="1428188"/>
          </a:xfrm>
          <a:prstGeom prst="rect">
            <a:avLst/>
          </a:prstGeom>
          <a:solidFill>
            <a:srgbClr val="33333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CONTENUTO</a:t>
            </a:r>
          </a:p>
        </p:txBody>
      </p:sp>
      <p:sp>
        <p:nvSpPr>
          <p:cNvPr id="246" name="Freccia"/>
          <p:cNvSpPr/>
          <p:nvPr/>
        </p:nvSpPr>
        <p:spPr>
          <a:xfrm>
            <a:off x="17423065" y="6441632"/>
            <a:ext cx="832736" cy="832736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7" name="CONTENUTO"/>
          <p:cNvSpPr/>
          <p:nvPr/>
        </p:nvSpPr>
        <p:spPr>
          <a:xfrm>
            <a:off x="19144729" y="6143906"/>
            <a:ext cx="3036841" cy="1428188"/>
          </a:xfrm>
          <a:prstGeom prst="rect">
            <a:avLst/>
          </a:prstGeom>
          <a:solidFill>
            <a:srgbClr val="33333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CONTENUTO</a:t>
            </a:r>
          </a:p>
        </p:txBody>
      </p:sp>
      <p:pic>
        <p:nvPicPr>
          <p:cNvPr id="248" name="ale-per-facebook.jpg" descr="ale-per-facebook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250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251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252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55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256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CONTENUTO"/>
          <p:cNvSpPr/>
          <p:nvPr/>
        </p:nvSpPr>
        <p:spPr>
          <a:xfrm>
            <a:off x="2202431" y="6143906"/>
            <a:ext cx="3036841" cy="1428188"/>
          </a:xfrm>
          <a:prstGeom prst="rect">
            <a:avLst/>
          </a:prstGeom>
          <a:solidFill>
            <a:srgbClr val="33333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CONTENUTO</a:t>
            </a:r>
          </a:p>
        </p:txBody>
      </p:sp>
      <p:sp>
        <p:nvSpPr>
          <p:cNvPr id="258" name="Freccia"/>
          <p:cNvSpPr/>
          <p:nvPr/>
        </p:nvSpPr>
        <p:spPr>
          <a:xfrm>
            <a:off x="6128199" y="6441632"/>
            <a:ext cx="832737" cy="832736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59" name="CONTENUTO"/>
          <p:cNvSpPr/>
          <p:nvPr/>
        </p:nvSpPr>
        <p:spPr>
          <a:xfrm>
            <a:off x="7849863" y="6143906"/>
            <a:ext cx="3036841" cy="1428188"/>
          </a:xfrm>
          <a:prstGeom prst="rect">
            <a:avLst/>
          </a:prstGeom>
          <a:solidFill>
            <a:srgbClr val="33333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CONTENUTO</a:t>
            </a:r>
          </a:p>
        </p:txBody>
      </p:sp>
      <p:sp>
        <p:nvSpPr>
          <p:cNvPr id="260" name="Freccia"/>
          <p:cNvSpPr/>
          <p:nvPr/>
        </p:nvSpPr>
        <p:spPr>
          <a:xfrm>
            <a:off x="11775632" y="6441632"/>
            <a:ext cx="832736" cy="832736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5">
              <a:hueOff val="-82419"/>
              <a:satOff val="-9513"/>
              <a:lumOff val="-16343"/>
              <a:alpha val="34135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61" name="CONTENUTO"/>
          <p:cNvSpPr/>
          <p:nvPr/>
        </p:nvSpPr>
        <p:spPr>
          <a:xfrm>
            <a:off x="13497295" y="6143906"/>
            <a:ext cx="3036841" cy="1428188"/>
          </a:xfrm>
          <a:prstGeom prst="rect">
            <a:avLst/>
          </a:prstGeom>
          <a:solidFill>
            <a:srgbClr val="333333">
              <a:alpha val="34135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CONTENUTO</a:t>
            </a:r>
          </a:p>
        </p:txBody>
      </p:sp>
      <p:sp>
        <p:nvSpPr>
          <p:cNvPr id="262" name="Freccia"/>
          <p:cNvSpPr/>
          <p:nvPr/>
        </p:nvSpPr>
        <p:spPr>
          <a:xfrm>
            <a:off x="17423065" y="6441632"/>
            <a:ext cx="832736" cy="832736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5">
              <a:hueOff val="-82419"/>
              <a:satOff val="-9513"/>
              <a:lumOff val="-16343"/>
              <a:alpha val="34135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63" name="CONTENUTO"/>
          <p:cNvSpPr/>
          <p:nvPr/>
        </p:nvSpPr>
        <p:spPr>
          <a:xfrm>
            <a:off x="19144729" y="6143906"/>
            <a:ext cx="3036841" cy="1428188"/>
          </a:xfrm>
          <a:prstGeom prst="rect">
            <a:avLst/>
          </a:prstGeom>
          <a:solidFill>
            <a:srgbClr val="333333">
              <a:alpha val="34135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CONTENUTO</a:t>
            </a:r>
          </a:p>
        </p:txBody>
      </p:sp>
      <p:pic>
        <p:nvPicPr>
          <p:cNvPr id="264" name="s-l500.jpg" descr="s-l500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83050" y="4753343"/>
            <a:ext cx="3570468" cy="1428188"/>
          </a:xfrm>
          <a:prstGeom prst="rect">
            <a:avLst/>
          </a:prstGeom>
          <a:ln w="12700">
            <a:miter lim="400000"/>
          </a:ln>
        </p:spPr>
      </p:pic>
      <p:sp>
        <p:nvSpPr>
          <p:cNvPr id="265" name="Linea"/>
          <p:cNvSpPr/>
          <p:nvPr/>
        </p:nvSpPr>
        <p:spPr>
          <a:xfrm flipV="1">
            <a:off x="11516222" y="1479299"/>
            <a:ext cx="1" cy="10796285"/>
          </a:xfrm>
          <a:prstGeom prst="line">
            <a:avLst/>
          </a:prstGeom>
          <a:ln w="101600" cap="rnd">
            <a:solidFill>
              <a:schemeClr val="accent5">
                <a:hueOff val="-82419"/>
                <a:satOff val="-9513"/>
                <a:lumOff val="-16343"/>
              </a:schemeClr>
            </a:solidFill>
            <a:custDash>
              <a:ds d="100000" sp="200000"/>
            </a:custDash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266" name="ale-per-facebook.jpg" descr="ale-per-faceboo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267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268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269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270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73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274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275" name="Smettila di complicare le cose,…"/>
          <p:cNvSpPr txBox="1"/>
          <p:nvPr/>
        </p:nvSpPr>
        <p:spPr>
          <a:xfrm>
            <a:off x="980357" y="5719762"/>
            <a:ext cx="22423287" cy="2276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67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Smettila di complicare le cose, </a:t>
            </a:r>
          </a:p>
          <a:p>
            <a:pPr>
              <a:defRPr sz="67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concentrati su quello che è realmente importante</a:t>
            </a:r>
          </a:p>
        </p:txBody>
      </p:sp>
      <p:pic>
        <p:nvPicPr>
          <p:cNvPr id="276" name="ale-per-facebook.jpg" descr="ale-per-facebook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277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278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279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280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83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284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285" name="ARTICOLO"/>
          <p:cNvSpPr/>
          <p:nvPr/>
        </p:nvSpPr>
        <p:spPr>
          <a:xfrm>
            <a:off x="2202431" y="6143906"/>
            <a:ext cx="3036841" cy="1428188"/>
          </a:xfrm>
          <a:prstGeom prst="rect">
            <a:avLst/>
          </a:prstGeom>
          <a:solidFill>
            <a:srgbClr val="33333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ARTICOLO</a:t>
            </a:r>
          </a:p>
        </p:txBody>
      </p:sp>
      <p:sp>
        <p:nvSpPr>
          <p:cNvPr id="286" name="Freccia"/>
          <p:cNvSpPr/>
          <p:nvPr/>
        </p:nvSpPr>
        <p:spPr>
          <a:xfrm>
            <a:off x="6128199" y="6441632"/>
            <a:ext cx="832737" cy="832736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87" name="ARTICOLO"/>
          <p:cNvSpPr/>
          <p:nvPr/>
        </p:nvSpPr>
        <p:spPr>
          <a:xfrm>
            <a:off x="7849863" y="6143906"/>
            <a:ext cx="3036841" cy="1428188"/>
          </a:xfrm>
          <a:prstGeom prst="rect">
            <a:avLst/>
          </a:prstGeom>
          <a:solidFill>
            <a:srgbClr val="33333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ARTICOLO</a:t>
            </a:r>
          </a:p>
        </p:txBody>
      </p:sp>
      <p:sp>
        <p:nvSpPr>
          <p:cNvPr id="288" name="Freccia"/>
          <p:cNvSpPr/>
          <p:nvPr/>
        </p:nvSpPr>
        <p:spPr>
          <a:xfrm>
            <a:off x="11775632" y="6441632"/>
            <a:ext cx="832736" cy="832736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89" name="ARTICOLO"/>
          <p:cNvSpPr/>
          <p:nvPr/>
        </p:nvSpPr>
        <p:spPr>
          <a:xfrm>
            <a:off x="13497295" y="6143906"/>
            <a:ext cx="3036841" cy="1428188"/>
          </a:xfrm>
          <a:prstGeom prst="rect">
            <a:avLst/>
          </a:prstGeom>
          <a:solidFill>
            <a:srgbClr val="33333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ARTICOLO</a:t>
            </a:r>
          </a:p>
        </p:txBody>
      </p:sp>
      <p:sp>
        <p:nvSpPr>
          <p:cNvPr id="290" name="Freccia"/>
          <p:cNvSpPr/>
          <p:nvPr/>
        </p:nvSpPr>
        <p:spPr>
          <a:xfrm>
            <a:off x="17423065" y="6441632"/>
            <a:ext cx="832736" cy="832736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91" name="ARTICOLO"/>
          <p:cNvSpPr/>
          <p:nvPr/>
        </p:nvSpPr>
        <p:spPr>
          <a:xfrm>
            <a:off x="19144729" y="6143906"/>
            <a:ext cx="3036841" cy="1428188"/>
          </a:xfrm>
          <a:prstGeom prst="rect">
            <a:avLst/>
          </a:prstGeom>
          <a:solidFill>
            <a:srgbClr val="33333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ARTICOLO</a:t>
            </a:r>
          </a:p>
        </p:txBody>
      </p:sp>
      <p:pic>
        <p:nvPicPr>
          <p:cNvPr id="292" name="ale-per-facebook.jpg" descr="ale-per-facebook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293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294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295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296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99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300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301" name="Era semplice, banale, senza email, senza retargeting… ma grazie a quei 4 contenuti avevo iniziato a guadagnare più del doppio rispetto ad uno stipendio medio…"/>
          <p:cNvSpPr txBox="1"/>
          <p:nvPr/>
        </p:nvSpPr>
        <p:spPr>
          <a:xfrm>
            <a:off x="980357" y="4652962"/>
            <a:ext cx="22423287" cy="4410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b="0" sz="6700"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pPr/>
            <a:r>
              <a:t>Era semplice, banale, senza email, senza retargeting… ma grazie a quei 4 contenuti avevo iniziato a guadagnare più del doppio rispetto ad uno stipendio medio…</a:t>
            </a:r>
          </a:p>
        </p:txBody>
      </p:sp>
      <p:pic>
        <p:nvPicPr>
          <p:cNvPr id="302" name="ale-per-facebook.jpg" descr="ale-per-facebook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303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304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305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306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09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310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311" name="I primi che lo definirebbero banale fanno parte di quel 99% di persone che utilizzano  FUNNEL COMPLESSI……"/>
          <p:cNvSpPr txBox="1"/>
          <p:nvPr/>
        </p:nvSpPr>
        <p:spPr>
          <a:xfrm>
            <a:off x="980357" y="3589402"/>
            <a:ext cx="22423287" cy="5476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b="0" sz="67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I primi che lo definirebbero banale fanno parte di quel 99% di persone che utilizzano </a:t>
            </a:r>
            <a:br/>
            <a:r>
              <a:t>FUNNEL COMPLESSI… </a:t>
            </a:r>
          </a:p>
          <a:p>
            <a:pPr>
              <a:defRPr b="0" sz="6700">
                <a:latin typeface="Merriweather"/>
                <a:ea typeface="Merriweather"/>
                <a:cs typeface="Merriweather"/>
                <a:sym typeface="Merriweather"/>
              </a:defRPr>
            </a:pPr>
          </a:p>
          <a:p>
            <a:pPr>
              <a:defRPr sz="67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…ma che al posto che guadagnare sono in perdita!</a:t>
            </a:r>
          </a:p>
        </p:txBody>
      </p:sp>
      <p:pic>
        <p:nvPicPr>
          <p:cNvPr id="312" name="ale-per-facebook.jpg" descr="ale-per-facebook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313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314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315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316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9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320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321" name="Operaio"/>
          <p:cNvSpPr/>
          <p:nvPr/>
        </p:nvSpPr>
        <p:spPr>
          <a:xfrm>
            <a:off x="6502526" y="3569637"/>
            <a:ext cx="2056112" cy="4600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21485" fill="norm" stroke="1" extrusionOk="0">
                <a:moveTo>
                  <a:pt x="10437" y="4"/>
                </a:moveTo>
                <a:cubicBezTo>
                  <a:pt x="10086" y="16"/>
                  <a:pt x="9890" y="53"/>
                  <a:pt x="9890" y="53"/>
                </a:cubicBezTo>
                <a:lnTo>
                  <a:pt x="9679" y="218"/>
                </a:lnTo>
                <a:cubicBezTo>
                  <a:pt x="9679" y="218"/>
                  <a:pt x="9475" y="209"/>
                  <a:pt x="9302" y="233"/>
                </a:cubicBezTo>
                <a:cubicBezTo>
                  <a:pt x="9123" y="277"/>
                  <a:pt x="8310" y="685"/>
                  <a:pt x="8077" y="979"/>
                </a:cubicBezTo>
                <a:cubicBezTo>
                  <a:pt x="7824" y="1007"/>
                  <a:pt x="6972" y="1066"/>
                  <a:pt x="6792" y="1100"/>
                </a:cubicBezTo>
                <a:cubicBezTo>
                  <a:pt x="6611" y="1134"/>
                  <a:pt x="6610" y="1188"/>
                  <a:pt x="6747" y="1207"/>
                </a:cubicBezTo>
                <a:cubicBezTo>
                  <a:pt x="6845" y="1222"/>
                  <a:pt x="7314" y="1289"/>
                  <a:pt x="7960" y="1382"/>
                </a:cubicBezTo>
                <a:lnTo>
                  <a:pt x="7768" y="1865"/>
                </a:lnTo>
                <a:cubicBezTo>
                  <a:pt x="7768" y="1865"/>
                  <a:pt x="7275" y="2061"/>
                  <a:pt x="7048" y="2209"/>
                </a:cubicBezTo>
                <a:cubicBezTo>
                  <a:pt x="6821" y="2357"/>
                  <a:pt x="7572" y="2389"/>
                  <a:pt x="7572" y="2389"/>
                </a:cubicBezTo>
                <a:cubicBezTo>
                  <a:pt x="7572" y="2389"/>
                  <a:pt x="7241" y="2949"/>
                  <a:pt x="7719" y="3113"/>
                </a:cubicBezTo>
                <a:cubicBezTo>
                  <a:pt x="7920" y="3182"/>
                  <a:pt x="8267" y="3252"/>
                  <a:pt x="8601" y="3308"/>
                </a:cubicBezTo>
                <a:cubicBezTo>
                  <a:pt x="8784" y="3339"/>
                  <a:pt x="8857" y="3435"/>
                  <a:pt x="8759" y="3510"/>
                </a:cubicBezTo>
                <a:cubicBezTo>
                  <a:pt x="8554" y="3667"/>
                  <a:pt x="8183" y="3908"/>
                  <a:pt x="7670" y="4063"/>
                </a:cubicBezTo>
                <a:cubicBezTo>
                  <a:pt x="6854" y="4309"/>
                  <a:pt x="6108" y="5696"/>
                  <a:pt x="6034" y="6631"/>
                </a:cubicBezTo>
                <a:cubicBezTo>
                  <a:pt x="5968" y="7473"/>
                  <a:pt x="5033" y="9443"/>
                  <a:pt x="5883" y="10219"/>
                </a:cubicBezTo>
                <a:cubicBezTo>
                  <a:pt x="5883" y="10220"/>
                  <a:pt x="5883" y="10221"/>
                  <a:pt x="5883" y="10221"/>
                </a:cubicBezTo>
                <a:cubicBezTo>
                  <a:pt x="5207" y="11118"/>
                  <a:pt x="5701" y="12224"/>
                  <a:pt x="4764" y="13705"/>
                </a:cubicBezTo>
                <a:cubicBezTo>
                  <a:pt x="3636" y="15488"/>
                  <a:pt x="3816" y="18602"/>
                  <a:pt x="3351" y="18952"/>
                </a:cubicBezTo>
                <a:cubicBezTo>
                  <a:pt x="3167" y="19090"/>
                  <a:pt x="3339" y="19405"/>
                  <a:pt x="3339" y="19406"/>
                </a:cubicBezTo>
                <a:cubicBezTo>
                  <a:pt x="3339" y="19406"/>
                  <a:pt x="2631" y="19652"/>
                  <a:pt x="1602" y="19882"/>
                </a:cubicBezTo>
                <a:cubicBezTo>
                  <a:pt x="1601" y="19882"/>
                  <a:pt x="1598" y="19882"/>
                  <a:pt x="1598" y="19882"/>
                </a:cubicBezTo>
                <a:cubicBezTo>
                  <a:pt x="73" y="19841"/>
                  <a:pt x="-63" y="20307"/>
                  <a:pt x="19" y="20574"/>
                </a:cubicBezTo>
                <a:cubicBezTo>
                  <a:pt x="46" y="20664"/>
                  <a:pt x="209" y="20734"/>
                  <a:pt x="411" y="20742"/>
                </a:cubicBezTo>
                <a:cubicBezTo>
                  <a:pt x="2676" y="20839"/>
                  <a:pt x="3841" y="20592"/>
                  <a:pt x="4278" y="20465"/>
                </a:cubicBezTo>
                <a:cubicBezTo>
                  <a:pt x="4366" y="20439"/>
                  <a:pt x="4482" y="20465"/>
                  <a:pt x="4485" y="20512"/>
                </a:cubicBezTo>
                <a:cubicBezTo>
                  <a:pt x="4488" y="20554"/>
                  <a:pt x="4556" y="20589"/>
                  <a:pt x="4651" y="20588"/>
                </a:cubicBezTo>
                <a:cubicBezTo>
                  <a:pt x="5744" y="20569"/>
                  <a:pt x="6439" y="20521"/>
                  <a:pt x="6852" y="20480"/>
                </a:cubicBezTo>
                <a:cubicBezTo>
                  <a:pt x="7148" y="20450"/>
                  <a:pt x="7357" y="20331"/>
                  <a:pt x="7353" y="20196"/>
                </a:cubicBezTo>
                <a:lnTo>
                  <a:pt x="7346" y="19841"/>
                </a:lnTo>
                <a:cubicBezTo>
                  <a:pt x="7344" y="19783"/>
                  <a:pt x="7387" y="19727"/>
                  <a:pt x="7467" y="19680"/>
                </a:cubicBezTo>
                <a:cubicBezTo>
                  <a:pt x="8229" y="19232"/>
                  <a:pt x="7793" y="18275"/>
                  <a:pt x="8073" y="16954"/>
                </a:cubicBezTo>
                <a:cubicBezTo>
                  <a:pt x="8368" y="15566"/>
                  <a:pt x="8492" y="15553"/>
                  <a:pt x="9570" y="13337"/>
                </a:cubicBezTo>
                <a:cubicBezTo>
                  <a:pt x="9573" y="13337"/>
                  <a:pt x="9574" y="13337"/>
                  <a:pt x="9577" y="13337"/>
                </a:cubicBezTo>
                <a:cubicBezTo>
                  <a:pt x="11043" y="14533"/>
                  <a:pt x="10440" y="15298"/>
                  <a:pt x="10636" y="15845"/>
                </a:cubicBezTo>
                <a:cubicBezTo>
                  <a:pt x="10833" y="16392"/>
                  <a:pt x="11668" y="17106"/>
                  <a:pt x="11680" y="18966"/>
                </a:cubicBezTo>
                <a:cubicBezTo>
                  <a:pt x="11704" y="20495"/>
                  <a:pt x="11735" y="19812"/>
                  <a:pt x="12137" y="20330"/>
                </a:cubicBezTo>
                <a:cubicBezTo>
                  <a:pt x="12010" y="20446"/>
                  <a:pt x="11786" y="20561"/>
                  <a:pt x="11386" y="20672"/>
                </a:cubicBezTo>
                <a:cubicBezTo>
                  <a:pt x="10646" y="20876"/>
                  <a:pt x="10719" y="21130"/>
                  <a:pt x="10783" y="21288"/>
                </a:cubicBezTo>
                <a:cubicBezTo>
                  <a:pt x="10807" y="21346"/>
                  <a:pt x="10902" y="21392"/>
                  <a:pt x="11028" y="21408"/>
                </a:cubicBezTo>
                <a:cubicBezTo>
                  <a:pt x="12524" y="21592"/>
                  <a:pt x="13471" y="21410"/>
                  <a:pt x="14010" y="21253"/>
                </a:cubicBezTo>
                <a:cubicBezTo>
                  <a:pt x="14574" y="21089"/>
                  <a:pt x="14673" y="20619"/>
                  <a:pt x="14967" y="20477"/>
                </a:cubicBezTo>
                <a:cubicBezTo>
                  <a:pt x="15134" y="20396"/>
                  <a:pt x="15145" y="20200"/>
                  <a:pt x="15122" y="20045"/>
                </a:cubicBezTo>
                <a:cubicBezTo>
                  <a:pt x="15124" y="20044"/>
                  <a:pt x="15127" y="20043"/>
                  <a:pt x="15129" y="20043"/>
                </a:cubicBezTo>
                <a:cubicBezTo>
                  <a:pt x="15725" y="19650"/>
                  <a:pt x="15043" y="19524"/>
                  <a:pt x="15126" y="17446"/>
                </a:cubicBezTo>
                <a:cubicBezTo>
                  <a:pt x="15379" y="14690"/>
                  <a:pt x="14303" y="14379"/>
                  <a:pt x="14651" y="12819"/>
                </a:cubicBezTo>
                <a:cubicBezTo>
                  <a:pt x="14666" y="12752"/>
                  <a:pt x="14679" y="12685"/>
                  <a:pt x="14692" y="12621"/>
                </a:cubicBezTo>
                <a:cubicBezTo>
                  <a:pt x="14707" y="12548"/>
                  <a:pt x="14841" y="12494"/>
                  <a:pt x="15005" y="12492"/>
                </a:cubicBezTo>
                <a:cubicBezTo>
                  <a:pt x="15481" y="12485"/>
                  <a:pt x="15952" y="12451"/>
                  <a:pt x="16313" y="12371"/>
                </a:cubicBezTo>
                <a:cubicBezTo>
                  <a:pt x="16447" y="12341"/>
                  <a:pt x="16604" y="12381"/>
                  <a:pt x="16622" y="12448"/>
                </a:cubicBezTo>
                <a:cubicBezTo>
                  <a:pt x="16706" y="12755"/>
                  <a:pt x="16876" y="13159"/>
                  <a:pt x="16961" y="13451"/>
                </a:cubicBezTo>
                <a:cubicBezTo>
                  <a:pt x="17064" y="13804"/>
                  <a:pt x="17105" y="14178"/>
                  <a:pt x="17119" y="14334"/>
                </a:cubicBezTo>
                <a:cubicBezTo>
                  <a:pt x="17123" y="14374"/>
                  <a:pt x="17207" y="14404"/>
                  <a:pt x="17297" y="14399"/>
                </a:cubicBezTo>
                <a:lnTo>
                  <a:pt x="17538" y="14386"/>
                </a:lnTo>
                <a:lnTo>
                  <a:pt x="18133" y="14350"/>
                </a:lnTo>
                <a:cubicBezTo>
                  <a:pt x="18223" y="14345"/>
                  <a:pt x="18285" y="14308"/>
                  <a:pt x="18265" y="14268"/>
                </a:cubicBezTo>
                <a:cubicBezTo>
                  <a:pt x="18190" y="14116"/>
                  <a:pt x="18017" y="13748"/>
                  <a:pt x="17915" y="13396"/>
                </a:cubicBezTo>
                <a:cubicBezTo>
                  <a:pt x="17789" y="12962"/>
                  <a:pt x="17698" y="12269"/>
                  <a:pt x="17508" y="12040"/>
                </a:cubicBezTo>
                <a:cubicBezTo>
                  <a:pt x="17484" y="12011"/>
                  <a:pt x="17413" y="11995"/>
                  <a:pt x="17346" y="11999"/>
                </a:cubicBezTo>
                <a:lnTo>
                  <a:pt x="17338" y="11999"/>
                </a:lnTo>
                <a:lnTo>
                  <a:pt x="17206" y="11542"/>
                </a:lnTo>
                <a:cubicBezTo>
                  <a:pt x="17207" y="11541"/>
                  <a:pt x="17209" y="11541"/>
                  <a:pt x="17210" y="11540"/>
                </a:cubicBezTo>
                <a:cubicBezTo>
                  <a:pt x="17340" y="11529"/>
                  <a:pt x="17463" y="11514"/>
                  <a:pt x="17560" y="11497"/>
                </a:cubicBezTo>
                <a:cubicBezTo>
                  <a:pt x="17561" y="11496"/>
                  <a:pt x="17560" y="11495"/>
                  <a:pt x="17560" y="11495"/>
                </a:cubicBezTo>
                <a:cubicBezTo>
                  <a:pt x="17538" y="11368"/>
                  <a:pt x="17479" y="11143"/>
                  <a:pt x="17478" y="11139"/>
                </a:cubicBezTo>
                <a:cubicBezTo>
                  <a:pt x="17473" y="11138"/>
                  <a:pt x="17368" y="11117"/>
                  <a:pt x="17168" y="11102"/>
                </a:cubicBezTo>
                <a:cubicBezTo>
                  <a:pt x="17167" y="11101"/>
                  <a:pt x="17166" y="11101"/>
                  <a:pt x="17165" y="11100"/>
                </a:cubicBezTo>
                <a:cubicBezTo>
                  <a:pt x="17189" y="11034"/>
                  <a:pt x="17276" y="10886"/>
                  <a:pt x="17583" y="10868"/>
                </a:cubicBezTo>
                <a:cubicBezTo>
                  <a:pt x="17963" y="10846"/>
                  <a:pt x="18338" y="11016"/>
                  <a:pt x="18733" y="11129"/>
                </a:cubicBezTo>
                <a:cubicBezTo>
                  <a:pt x="18776" y="11141"/>
                  <a:pt x="18825" y="11121"/>
                  <a:pt x="18804" y="11100"/>
                </a:cubicBezTo>
                <a:cubicBezTo>
                  <a:pt x="18519" y="10819"/>
                  <a:pt x="18080" y="10648"/>
                  <a:pt x="17602" y="10550"/>
                </a:cubicBezTo>
                <a:cubicBezTo>
                  <a:pt x="17601" y="10550"/>
                  <a:pt x="17599" y="10549"/>
                  <a:pt x="17598" y="10549"/>
                </a:cubicBezTo>
                <a:cubicBezTo>
                  <a:pt x="17663" y="10303"/>
                  <a:pt x="17464" y="9517"/>
                  <a:pt x="18103" y="9308"/>
                </a:cubicBezTo>
                <a:cubicBezTo>
                  <a:pt x="18839" y="9068"/>
                  <a:pt x="21537" y="7448"/>
                  <a:pt x="21537" y="7251"/>
                </a:cubicBezTo>
                <a:cubicBezTo>
                  <a:pt x="21537" y="7054"/>
                  <a:pt x="20229" y="6631"/>
                  <a:pt x="20229" y="6631"/>
                </a:cubicBezTo>
                <a:cubicBezTo>
                  <a:pt x="20294" y="6574"/>
                  <a:pt x="20326" y="6523"/>
                  <a:pt x="20312" y="6485"/>
                </a:cubicBezTo>
                <a:cubicBezTo>
                  <a:pt x="20214" y="6223"/>
                  <a:pt x="19626" y="5918"/>
                  <a:pt x="19185" y="5939"/>
                </a:cubicBezTo>
                <a:cubicBezTo>
                  <a:pt x="19184" y="5938"/>
                  <a:pt x="19182" y="5939"/>
                  <a:pt x="19181" y="5939"/>
                </a:cubicBezTo>
                <a:cubicBezTo>
                  <a:pt x="18797" y="5597"/>
                  <a:pt x="15642" y="4020"/>
                  <a:pt x="14183" y="3607"/>
                </a:cubicBezTo>
                <a:cubicBezTo>
                  <a:pt x="14143" y="3594"/>
                  <a:pt x="14102" y="3582"/>
                  <a:pt x="14059" y="3574"/>
                </a:cubicBezTo>
                <a:cubicBezTo>
                  <a:pt x="13624" y="3489"/>
                  <a:pt x="13317" y="3433"/>
                  <a:pt x="13052" y="3397"/>
                </a:cubicBezTo>
                <a:cubicBezTo>
                  <a:pt x="12797" y="3363"/>
                  <a:pt x="12583" y="3286"/>
                  <a:pt x="12461" y="3181"/>
                </a:cubicBezTo>
                <a:cubicBezTo>
                  <a:pt x="12456" y="3177"/>
                  <a:pt x="12450" y="3173"/>
                  <a:pt x="12446" y="3169"/>
                </a:cubicBezTo>
                <a:cubicBezTo>
                  <a:pt x="12303" y="3044"/>
                  <a:pt x="12309" y="2897"/>
                  <a:pt x="12453" y="2772"/>
                </a:cubicBezTo>
                <a:cubicBezTo>
                  <a:pt x="12690" y="2568"/>
                  <a:pt x="12917" y="2300"/>
                  <a:pt x="13056" y="2118"/>
                </a:cubicBezTo>
                <a:cubicBezTo>
                  <a:pt x="13339" y="2159"/>
                  <a:pt x="13522" y="2185"/>
                  <a:pt x="13558" y="2191"/>
                </a:cubicBezTo>
                <a:cubicBezTo>
                  <a:pt x="13853" y="2237"/>
                  <a:pt x="13802" y="2072"/>
                  <a:pt x="13633" y="1918"/>
                </a:cubicBezTo>
                <a:cubicBezTo>
                  <a:pt x="14292" y="1088"/>
                  <a:pt x="13130" y="295"/>
                  <a:pt x="11903" y="102"/>
                </a:cubicBezTo>
                <a:cubicBezTo>
                  <a:pt x="11289" y="5"/>
                  <a:pt x="10787" y="-8"/>
                  <a:pt x="10437" y="4"/>
                </a:cubicBezTo>
                <a:close/>
                <a:moveTo>
                  <a:pt x="15977" y="6797"/>
                </a:moveTo>
                <a:cubicBezTo>
                  <a:pt x="16042" y="6794"/>
                  <a:pt x="16114" y="6797"/>
                  <a:pt x="16181" y="6809"/>
                </a:cubicBezTo>
                <a:cubicBezTo>
                  <a:pt x="16554" y="6879"/>
                  <a:pt x="16803" y="7031"/>
                  <a:pt x="16773" y="7075"/>
                </a:cubicBezTo>
                <a:cubicBezTo>
                  <a:pt x="16657" y="7240"/>
                  <a:pt x="17224" y="7430"/>
                  <a:pt x="17756" y="7512"/>
                </a:cubicBezTo>
                <a:cubicBezTo>
                  <a:pt x="17915" y="7536"/>
                  <a:pt x="18004" y="7610"/>
                  <a:pt x="17952" y="7681"/>
                </a:cubicBezTo>
                <a:cubicBezTo>
                  <a:pt x="17631" y="8127"/>
                  <a:pt x="17150" y="8671"/>
                  <a:pt x="17018" y="8819"/>
                </a:cubicBezTo>
                <a:cubicBezTo>
                  <a:pt x="16985" y="8843"/>
                  <a:pt x="16953" y="8866"/>
                  <a:pt x="16920" y="8890"/>
                </a:cubicBezTo>
                <a:lnTo>
                  <a:pt x="15687" y="9497"/>
                </a:lnTo>
                <a:cubicBezTo>
                  <a:pt x="15651" y="9514"/>
                  <a:pt x="15602" y="9525"/>
                  <a:pt x="15548" y="9527"/>
                </a:cubicBezTo>
                <a:cubicBezTo>
                  <a:pt x="15314" y="9533"/>
                  <a:pt x="15076" y="9544"/>
                  <a:pt x="14865" y="9554"/>
                </a:cubicBezTo>
                <a:cubicBezTo>
                  <a:pt x="14715" y="9561"/>
                  <a:pt x="14597" y="9497"/>
                  <a:pt x="14643" y="9433"/>
                </a:cubicBezTo>
                <a:cubicBezTo>
                  <a:pt x="15029" y="8890"/>
                  <a:pt x="15784" y="7709"/>
                  <a:pt x="15642" y="6982"/>
                </a:cubicBezTo>
                <a:cubicBezTo>
                  <a:pt x="15623" y="6885"/>
                  <a:pt x="15783" y="6809"/>
                  <a:pt x="15977" y="6797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22" name="In slittino"/>
          <p:cNvSpPr/>
          <p:nvPr/>
        </p:nvSpPr>
        <p:spPr>
          <a:xfrm>
            <a:off x="15200362" y="4405595"/>
            <a:ext cx="4181716" cy="3418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1" h="21586" fill="norm" stroke="1" extrusionOk="0">
                <a:moveTo>
                  <a:pt x="3963" y="3"/>
                </a:moveTo>
                <a:cubicBezTo>
                  <a:pt x="3732" y="-14"/>
                  <a:pt x="3495" y="50"/>
                  <a:pt x="3282" y="205"/>
                </a:cubicBezTo>
                <a:cubicBezTo>
                  <a:pt x="2713" y="621"/>
                  <a:pt x="2525" y="1527"/>
                  <a:pt x="2862" y="2229"/>
                </a:cubicBezTo>
                <a:lnTo>
                  <a:pt x="7413" y="11721"/>
                </a:lnTo>
                <a:lnTo>
                  <a:pt x="7413" y="11725"/>
                </a:lnTo>
                <a:lnTo>
                  <a:pt x="8277" y="13744"/>
                </a:lnTo>
                <a:lnTo>
                  <a:pt x="15825" y="17308"/>
                </a:lnTo>
                <a:lnTo>
                  <a:pt x="16530" y="18717"/>
                </a:lnTo>
                <a:lnTo>
                  <a:pt x="18237" y="19626"/>
                </a:lnTo>
                <a:cubicBezTo>
                  <a:pt x="17740" y="20219"/>
                  <a:pt x="17061" y="20456"/>
                  <a:pt x="16212" y="20326"/>
                </a:cubicBezTo>
                <a:cubicBezTo>
                  <a:pt x="15431" y="20206"/>
                  <a:pt x="14800" y="19818"/>
                  <a:pt x="14795" y="19814"/>
                </a:cubicBezTo>
                <a:lnTo>
                  <a:pt x="682" y="12948"/>
                </a:lnTo>
                <a:cubicBezTo>
                  <a:pt x="426" y="12823"/>
                  <a:pt x="136" y="12978"/>
                  <a:pt x="35" y="13294"/>
                </a:cubicBezTo>
                <a:cubicBezTo>
                  <a:pt x="-66" y="13611"/>
                  <a:pt x="60" y="13968"/>
                  <a:pt x="316" y="14093"/>
                </a:cubicBezTo>
                <a:lnTo>
                  <a:pt x="14363" y="20924"/>
                </a:lnTo>
                <a:cubicBezTo>
                  <a:pt x="14894" y="21253"/>
                  <a:pt x="15737" y="21586"/>
                  <a:pt x="16622" y="21586"/>
                </a:cubicBezTo>
                <a:cubicBezTo>
                  <a:pt x="17536" y="21586"/>
                  <a:pt x="18494" y="21231"/>
                  <a:pt x="19201" y="20150"/>
                </a:cubicBezTo>
                <a:cubicBezTo>
                  <a:pt x="19202" y="20148"/>
                  <a:pt x="19205" y="20144"/>
                  <a:pt x="19206" y="20142"/>
                </a:cubicBezTo>
                <a:lnTo>
                  <a:pt x="20156" y="20650"/>
                </a:lnTo>
                <a:cubicBezTo>
                  <a:pt x="20272" y="20711"/>
                  <a:pt x="20393" y="20740"/>
                  <a:pt x="20512" y="20740"/>
                </a:cubicBezTo>
                <a:cubicBezTo>
                  <a:pt x="20860" y="20740"/>
                  <a:pt x="21190" y="20490"/>
                  <a:pt x="21337" y="20072"/>
                </a:cubicBezTo>
                <a:cubicBezTo>
                  <a:pt x="21534" y="19510"/>
                  <a:pt x="21324" y="18859"/>
                  <a:pt x="20869" y="18616"/>
                </a:cubicBezTo>
                <a:lnTo>
                  <a:pt x="17781" y="16970"/>
                </a:lnTo>
                <a:cubicBezTo>
                  <a:pt x="17483" y="16220"/>
                  <a:pt x="17042" y="15114"/>
                  <a:pt x="16600" y="14025"/>
                </a:cubicBezTo>
                <a:cubicBezTo>
                  <a:pt x="16560" y="13926"/>
                  <a:pt x="16511" y="13837"/>
                  <a:pt x="16478" y="13742"/>
                </a:cubicBezTo>
                <a:cubicBezTo>
                  <a:pt x="15987" y="12341"/>
                  <a:pt x="14599" y="11894"/>
                  <a:pt x="14599" y="11894"/>
                </a:cubicBezTo>
                <a:lnTo>
                  <a:pt x="8840" y="8893"/>
                </a:lnTo>
                <a:lnTo>
                  <a:pt x="4923" y="725"/>
                </a:lnTo>
                <a:cubicBezTo>
                  <a:pt x="4712" y="286"/>
                  <a:pt x="4346" y="32"/>
                  <a:pt x="3963" y="3"/>
                </a:cubicBezTo>
                <a:close/>
                <a:moveTo>
                  <a:pt x="18813" y="10528"/>
                </a:moveTo>
                <a:cubicBezTo>
                  <a:pt x="18324" y="10528"/>
                  <a:pt x="17836" y="10757"/>
                  <a:pt x="17463" y="11217"/>
                </a:cubicBezTo>
                <a:cubicBezTo>
                  <a:pt x="16717" y="12137"/>
                  <a:pt x="16717" y="13631"/>
                  <a:pt x="17463" y="14550"/>
                </a:cubicBezTo>
                <a:cubicBezTo>
                  <a:pt x="18209" y="15470"/>
                  <a:pt x="19418" y="15470"/>
                  <a:pt x="20164" y="14550"/>
                </a:cubicBezTo>
                <a:cubicBezTo>
                  <a:pt x="20910" y="13631"/>
                  <a:pt x="20910" y="12137"/>
                  <a:pt x="20164" y="11217"/>
                </a:cubicBezTo>
                <a:cubicBezTo>
                  <a:pt x="19791" y="10757"/>
                  <a:pt x="19302" y="10528"/>
                  <a:pt x="18813" y="10528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23" name="TRAFFICO ORGANICO"/>
          <p:cNvSpPr txBox="1"/>
          <p:nvPr/>
        </p:nvSpPr>
        <p:spPr>
          <a:xfrm>
            <a:off x="4710864" y="8689295"/>
            <a:ext cx="5639436" cy="750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000"/>
            </a:lvl1pPr>
          </a:lstStyle>
          <a:p>
            <a:pPr/>
            <a:r>
              <a:t>TRAFFICO ORGANICO</a:t>
            </a:r>
          </a:p>
        </p:txBody>
      </p:sp>
      <p:sp>
        <p:nvSpPr>
          <p:cNvPr id="324" name="TRAFFICO A PAGAMENTO"/>
          <p:cNvSpPr txBox="1"/>
          <p:nvPr/>
        </p:nvSpPr>
        <p:spPr>
          <a:xfrm>
            <a:off x="14922446" y="8689295"/>
            <a:ext cx="6589904" cy="750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000"/>
            </a:lvl1pPr>
          </a:lstStyle>
          <a:p>
            <a:pPr/>
            <a:r>
              <a:t>TRAFFICO A PAGAMENTO</a:t>
            </a:r>
          </a:p>
        </p:txBody>
      </p:sp>
      <p:sp>
        <p:nvSpPr>
          <p:cNvPr id="325" name="Chi fa la “cosa giusta”?"/>
          <p:cNvSpPr txBox="1"/>
          <p:nvPr/>
        </p:nvSpPr>
        <p:spPr>
          <a:xfrm>
            <a:off x="1908077" y="967371"/>
            <a:ext cx="19424426" cy="1209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6700"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pPr/>
            <a:r>
              <a:t>Chi fa la “cosa giusta”?</a:t>
            </a:r>
          </a:p>
        </p:txBody>
      </p:sp>
      <p:pic>
        <p:nvPicPr>
          <p:cNvPr id="326" name="ale-per-facebook.jpg" descr="ale-per-facebook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327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328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329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330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Rettangolo"/>
          <p:cNvSpPr/>
          <p:nvPr/>
        </p:nvSpPr>
        <p:spPr>
          <a:xfrm>
            <a:off x="3684489" y="2934452"/>
            <a:ext cx="7692186" cy="6989277"/>
          </a:xfrm>
          <a:prstGeom prst="rect">
            <a:avLst/>
          </a:prstGeom>
          <a:solidFill>
            <a:srgbClr val="F9F2B3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33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34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335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336" name="Operaio"/>
          <p:cNvSpPr/>
          <p:nvPr/>
        </p:nvSpPr>
        <p:spPr>
          <a:xfrm>
            <a:off x="6502526" y="3569637"/>
            <a:ext cx="2056112" cy="4600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21485" fill="norm" stroke="1" extrusionOk="0">
                <a:moveTo>
                  <a:pt x="10437" y="4"/>
                </a:moveTo>
                <a:cubicBezTo>
                  <a:pt x="10086" y="16"/>
                  <a:pt x="9890" y="53"/>
                  <a:pt x="9890" y="53"/>
                </a:cubicBezTo>
                <a:lnTo>
                  <a:pt x="9679" y="218"/>
                </a:lnTo>
                <a:cubicBezTo>
                  <a:pt x="9679" y="218"/>
                  <a:pt x="9475" y="209"/>
                  <a:pt x="9302" y="233"/>
                </a:cubicBezTo>
                <a:cubicBezTo>
                  <a:pt x="9123" y="277"/>
                  <a:pt x="8310" y="685"/>
                  <a:pt x="8077" y="979"/>
                </a:cubicBezTo>
                <a:cubicBezTo>
                  <a:pt x="7824" y="1007"/>
                  <a:pt x="6972" y="1066"/>
                  <a:pt x="6792" y="1100"/>
                </a:cubicBezTo>
                <a:cubicBezTo>
                  <a:pt x="6611" y="1134"/>
                  <a:pt x="6610" y="1188"/>
                  <a:pt x="6747" y="1207"/>
                </a:cubicBezTo>
                <a:cubicBezTo>
                  <a:pt x="6845" y="1222"/>
                  <a:pt x="7314" y="1289"/>
                  <a:pt x="7960" y="1382"/>
                </a:cubicBezTo>
                <a:lnTo>
                  <a:pt x="7768" y="1865"/>
                </a:lnTo>
                <a:cubicBezTo>
                  <a:pt x="7768" y="1865"/>
                  <a:pt x="7275" y="2061"/>
                  <a:pt x="7048" y="2209"/>
                </a:cubicBezTo>
                <a:cubicBezTo>
                  <a:pt x="6821" y="2357"/>
                  <a:pt x="7572" y="2389"/>
                  <a:pt x="7572" y="2389"/>
                </a:cubicBezTo>
                <a:cubicBezTo>
                  <a:pt x="7572" y="2389"/>
                  <a:pt x="7241" y="2949"/>
                  <a:pt x="7719" y="3113"/>
                </a:cubicBezTo>
                <a:cubicBezTo>
                  <a:pt x="7920" y="3182"/>
                  <a:pt x="8267" y="3252"/>
                  <a:pt x="8601" y="3308"/>
                </a:cubicBezTo>
                <a:cubicBezTo>
                  <a:pt x="8784" y="3339"/>
                  <a:pt x="8857" y="3435"/>
                  <a:pt x="8759" y="3510"/>
                </a:cubicBezTo>
                <a:cubicBezTo>
                  <a:pt x="8554" y="3667"/>
                  <a:pt x="8183" y="3908"/>
                  <a:pt x="7670" y="4063"/>
                </a:cubicBezTo>
                <a:cubicBezTo>
                  <a:pt x="6854" y="4309"/>
                  <a:pt x="6108" y="5696"/>
                  <a:pt x="6034" y="6631"/>
                </a:cubicBezTo>
                <a:cubicBezTo>
                  <a:pt x="5968" y="7473"/>
                  <a:pt x="5033" y="9443"/>
                  <a:pt x="5883" y="10219"/>
                </a:cubicBezTo>
                <a:cubicBezTo>
                  <a:pt x="5883" y="10220"/>
                  <a:pt x="5883" y="10221"/>
                  <a:pt x="5883" y="10221"/>
                </a:cubicBezTo>
                <a:cubicBezTo>
                  <a:pt x="5207" y="11118"/>
                  <a:pt x="5701" y="12224"/>
                  <a:pt x="4764" y="13705"/>
                </a:cubicBezTo>
                <a:cubicBezTo>
                  <a:pt x="3636" y="15488"/>
                  <a:pt x="3816" y="18602"/>
                  <a:pt x="3351" y="18952"/>
                </a:cubicBezTo>
                <a:cubicBezTo>
                  <a:pt x="3167" y="19090"/>
                  <a:pt x="3339" y="19405"/>
                  <a:pt x="3339" y="19406"/>
                </a:cubicBezTo>
                <a:cubicBezTo>
                  <a:pt x="3339" y="19406"/>
                  <a:pt x="2631" y="19652"/>
                  <a:pt x="1602" y="19882"/>
                </a:cubicBezTo>
                <a:cubicBezTo>
                  <a:pt x="1601" y="19882"/>
                  <a:pt x="1598" y="19882"/>
                  <a:pt x="1598" y="19882"/>
                </a:cubicBezTo>
                <a:cubicBezTo>
                  <a:pt x="73" y="19841"/>
                  <a:pt x="-63" y="20307"/>
                  <a:pt x="19" y="20574"/>
                </a:cubicBezTo>
                <a:cubicBezTo>
                  <a:pt x="46" y="20664"/>
                  <a:pt x="209" y="20734"/>
                  <a:pt x="411" y="20742"/>
                </a:cubicBezTo>
                <a:cubicBezTo>
                  <a:pt x="2676" y="20839"/>
                  <a:pt x="3841" y="20592"/>
                  <a:pt x="4278" y="20465"/>
                </a:cubicBezTo>
                <a:cubicBezTo>
                  <a:pt x="4366" y="20439"/>
                  <a:pt x="4482" y="20465"/>
                  <a:pt x="4485" y="20512"/>
                </a:cubicBezTo>
                <a:cubicBezTo>
                  <a:pt x="4488" y="20554"/>
                  <a:pt x="4556" y="20589"/>
                  <a:pt x="4651" y="20588"/>
                </a:cubicBezTo>
                <a:cubicBezTo>
                  <a:pt x="5744" y="20569"/>
                  <a:pt x="6439" y="20521"/>
                  <a:pt x="6852" y="20480"/>
                </a:cubicBezTo>
                <a:cubicBezTo>
                  <a:pt x="7148" y="20450"/>
                  <a:pt x="7357" y="20331"/>
                  <a:pt x="7353" y="20196"/>
                </a:cubicBezTo>
                <a:lnTo>
                  <a:pt x="7346" y="19841"/>
                </a:lnTo>
                <a:cubicBezTo>
                  <a:pt x="7344" y="19783"/>
                  <a:pt x="7387" y="19727"/>
                  <a:pt x="7467" y="19680"/>
                </a:cubicBezTo>
                <a:cubicBezTo>
                  <a:pt x="8229" y="19232"/>
                  <a:pt x="7793" y="18275"/>
                  <a:pt x="8073" y="16954"/>
                </a:cubicBezTo>
                <a:cubicBezTo>
                  <a:pt x="8368" y="15566"/>
                  <a:pt x="8492" y="15553"/>
                  <a:pt x="9570" y="13337"/>
                </a:cubicBezTo>
                <a:cubicBezTo>
                  <a:pt x="9573" y="13337"/>
                  <a:pt x="9574" y="13337"/>
                  <a:pt x="9577" y="13337"/>
                </a:cubicBezTo>
                <a:cubicBezTo>
                  <a:pt x="11043" y="14533"/>
                  <a:pt x="10440" y="15298"/>
                  <a:pt x="10636" y="15845"/>
                </a:cubicBezTo>
                <a:cubicBezTo>
                  <a:pt x="10833" y="16392"/>
                  <a:pt x="11668" y="17106"/>
                  <a:pt x="11680" y="18966"/>
                </a:cubicBezTo>
                <a:cubicBezTo>
                  <a:pt x="11704" y="20495"/>
                  <a:pt x="11735" y="19812"/>
                  <a:pt x="12137" y="20330"/>
                </a:cubicBezTo>
                <a:cubicBezTo>
                  <a:pt x="12010" y="20446"/>
                  <a:pt x="11786" y="20561"/>
                  <a:pt x="11386" y="20672"/>
                </a:cubicBezTo>
                <a:cubicBezTo>
                  <a:pt x="10646" y="20876"/>
                  <a:pt x="10719" y="21130"/>
                  <a:pt x="10783" y="21288"/>
                </a:cubicBezTo>
                <a:cubicBezTo>
                  <a:pt x="10807" y="21346"/>
                  <a:pt x="10902" y="21392"/>
                  <a:pt x="11028" y="21408"/>
                </a:cubicBezTo>
                <a:cubicBezTo>
                  <a:pt x="12524" y="21592"/>
                  <a:pt x="13471" y="21410"/>
                  <a:pt x="14010" y="21253"/>
                </a:cubicBezTo>
                <a:cubicBezTo>
                  <a:pt x="14574" y="21089"/>
                  <a:pt x="14673" y="20619"/>
                  <a:pt x="14967" y="20477"/>
                </a:cubicBezTo>
                <a:cubicBezTo>
                  <a:pt x="15134" y="20396"/>
                  <a:pt x="15145" y="20200"/>
                  <a:pt x="15122" y="20045"/>
                </a:cubicBezTo>
                <a:cubicBezTo>
                  <a:pt x="15124" y="20044"/>
                  <a:pt x="15127" y="20043"/>
                  <a:pt x="15129" y="20043"/>
                </a:cubicBezTo>
                <a:cubicBezTo>
                  <a:pt x="15725" y="19650"/>
                  <a:pt x="15043" y="19524"/>
                  <a:pt x="15126" y="17446"/>
                </a:cubicBezTo>
                <a:cubicBezTo>
                  <a:pt x="15379" y="14690"/>
                  <a:pt x="14303" y="14379"/>
                  <a:pt x="14651" y="12819"/>
                </a:cubicBezTo>
                <a:cubicBezTo>
                  <a:pt x="14666" y="12752"/>
                  <a:pt x="14679" y="12685"/>
                  <a:pt x="14692" y="12621"/>
                </a:cubicBezTo>
                <a:cubicBezTo>
                  <a:pt x="14707" y="12548"/>
                  <a:pt x="14841" y="12494"/>
                  <a:pt x="15005" y="12492"/>
                </a:cubicBezTo>
                <a:cubicBezTo>
                  <a:pt x="15481" y="12485"/>
                  <a:pt x="15952" y="12451"/>
                  <a:pt x="16313" y="12371"/>
                </a:cubicBezTo>
                <a:cubicBezTo>
                  <a:pt x="16447" y="12341"/>
                  <a:pt x="16604" y="12381"/>
                  <a:pt x="16622" y="12448"/>
                </a:cubicBezTo>
                <a:cubicBezTo>
                  <a:pt x="16706" y="12755"/>
                  <a:pt x="16876" y="13159"/>
                  <a:pt x="16961" y="13451"/>
                </a:cubicBezTo>
                <a:cubicBezTo>
                  <a:pt x="17064" y="13804"/>
                  <a:pt x="17105" y="14178"/>
                  <a:pt x="17119" y="14334"/>
                </a:cubicBezTo>
                <a:cubicBezTo>
                  <a:pt x="17123" y="14374"/>
                  <a:pt x="17207" y="14404"/>
                  <a:pt x="17297" y="14399"/>
                </a:cubicBezTo>
                <a:lnTo>
                  <a:pt x="17538" y="14386"/>
                </a:lnTo>
                <a:lnTo>
                  <a:pt x="18133" y="14350"/>
                </a:lnTo>
                <a:cubicBezTo>
                  <a:pt x="18223" y="14345"/>
                  <a:pt x="18285" y="14308"/>
                  <a:pt x="18265" y="14268"/>
                </a:cubicBezTo>
                <a:cubicBezTo>
                  <a:pt x="18190" y="14116"/>
                  <a:pt x="18017" y="13748"/>
                  <a:pt x="17915" y="13396"/>
                </a:cubicBezTo>
                <a:cubicBezTo>
                  <a:pt x="17789" y="12962"/>
                  <a:pt x="17698" y="12269"/>
                  <a:pt x="17508" y="12040"/>
                </a:cubicBezTo>
                <a:cubicBezTo>
                  <a:pt x="17484" y="12011"/>
                  <a:pt x="17413" y="11995"/>
                  <a:pt x="17346" y="11999"/>
                </a:cubicBezTo>
                <a:lnTo>
                  <a:pt x="17338" y="11999"/>
                </a:lnTo>
                <a:lnTo>
                  <a:pt x="17206" y="11542"/>
                </a:lnTo>
                <a:cubicBezTo>
                  <a:pt x="17207" y="11541"/>
                  <a:pt x="17209" y="11541"/>
                  <a:pt x="17210" y="11540"/>
                </a:cubicBezTo>
                <a:cubicBezTo>
                  <a:pt x="17340" y="11529"/>
                  <a:pt x="17463" y="11514"/>
                  <a:pt x="17560" y="11497"/>
                </a:cubicBezTo>
                <a:cubicBezTo>
                  <a:pt x="17561" y="11496"/>
                  <a:pt x="17560" y="11495"/>
                  <a:pt x="17560" y="11495"/>
                </a:cubicBezTo>
                <a:cubicBezTo>
                  <a:pt x="17538" y="11368"/>
                  <a:pt x="17479" y="11143"/>
                  <a:pt x="17478" y="11139"/>
                </a:cubicBezTo>
                <a:cubicBezTo>
                  <a:pt x="17473" y="11138"/>
                  <a:pt x="17368" y="11117"/>
                  <a:pt x="17168" y="11102"/>
                </a:cubicBezTo>
                <a:cubicBezTo>
                  <a:pt x="17167" y="11101"/>
                  <a:pt x="17166" y="11101"/>
                  <a:pt x="17165" y="11100"/>
                </a:cubicBezTo>
                <a:cubicBezTo>
                  <a:pt x="17189" y="11034"/>
                  <a:pt x="17276" y="10886"/>
                  <a:pt x="17583" y="10868"/>
                </a:cubicBezTo>
                <a:cubicBezTo>
                  <a:pt x="17963" y="10846"/>
                  <a:pt x="18338" y="11016"/>
                  <a:pt x="18733" y="11129"/>
                </a:cubicBezTo>
                <a:cubicBezTo>
                  <a:pt x="18776" y="11141"/>
                  <a:pt x="18825" y="11121"/>
                  <a:pt x="18804" y="11100"/>
                </a:cubicBezTo>
                <a:cubicBezTo>
                  <a:pt x="18519" y="10819"/>
                  <a:pt x="18080" y="10648"/>
                  <a:pt x="17602" y="10550"/>
                </a:cubicBezTo>
                <a:cubicBezTo>
                  <a:pt x="17601" y="10550"/>
                  <a:pt x="17599" y="10549"/>
                  <a:pt x="17598" y="10549"/>
                </a:cubicBezTo>
                <a:cubicBezTo>
                  <a:pt x="17663" y="10303"/>
                  <a:pt x="17464" y="9517"/>
                  <a:pt x="18103" y="9308"/>
                </a:cubicBezTo>
                <a:cubicBezTo>
                  <a:pt x="18839" y="9068"/>
                  <a:pt x="21537" y="7448"/>
                  <a:pt x="21537" y="7251"/>
                </a:cubicBezTo>
                <a:cubicBezTo>
                  <a:pt x="21537" y="7054"/>
                  <a:pt x="20229" y="6631"/>
                  <a:pt x="20229" y="6631"/>
                </a:cubicBezTo>
                <a:cubicBezTo>
                  <a:pt x="20294" y="6574"/>
                  <a:pt x="20326" y="6523"/>
                  <a:pt x="20312" y="6485"/>
                </a:cubicBezTo>
                <a:cubicBezTo>
                  <a:pt x="20214" y="6223"/>
                  <a:pt x="19626" y="5918"/>
                  <a:pt x="19185" y="5939"/>
                </a:cubicBezTo>
                <a:cubicBezTo>
                  <a:pt x="19184" y="5938"/>
                  <a:pt x="19182" y="5939"/>
                  <a:pt x="19181" y="5939"/>
                </a:cubicBezTo>
                <a:cubicBezTo>
                  <a:pt x="18797" y="5597"/>
                  <a:pt x="15642" y="4020"/>
                  <a:pt x="14183" y="3607"/>
                </a:cubicBezTo>
                <a:cubicBezTo>
                  <a:pt x="14143" y="3594"/>
                  <a:pt x="14102" y="3582"/>
                  <a:pt x="14059" y="3574"/>
                </a:cubicBezTo>
                <a:cubicBezTo>
                  <a:pt x="13624" y="3489"/>
                  <a:pt x="13317" y="3433"/>
                  <a:pt x="13052" y="3397"/>
                </a:cubicBezTo>
                <a:cubicBezTo>
                  <a:pt x="12797" y="3363"/>
                  <a:pt x="12583" y="3286"/>
                  <a:pt x="12461" y="3181"/>
                </a:cubicBezTo>
                <a:cubicBezTo>
                  <a:pt x="12456" y="3177"/>
                  <a:pt x="12450" y="3173"/>
                  <a:pt x="12446" y="3169"/>
                </a:cubicBezTo>
                <a:cubicBezTo>
                  <a:pt x="12303" y="3044"/>
                  <a:pt x="12309" y="2897"/>
                  <a:pt x="12453" y="2772"/>
                </a:cubicBezTo>
                <a:cubicBezTo>
                  <a:pt x="12690" y="2568"/>
                  <a:pt x="12917" y="2300"/>
                  <a:pt x="13056" y="2118"/>
                </a:cubicBezTo>
                <a:cubicBezTo>
                  <a:pt x="13339" y="2159"/>
                  <a:pt x="13522" y="2185"/>
                  <a:pt x="13558" y="2191"/>
                </a:cubicBezTo>
                <a:cubicBezTo>
                  <a:pt x="13853" y="2237"/>
                  <a:pt x="13802" y="2072"/>
                  <a:pt x="13633" y="1918"/>
                </a:cubicBezTo>
                <a:cubicBezTo>
                  <a:pt x="14292" y="1088"/>
                  <a:pt x="13130" y="295"/>
                  <a:pt x="11903" y="102"/>
                </a:cubicBezTo>
                <a:cubicBezTo>
                  <a:pt x="11289" y="5"/>
                  <a:pt x="10787" y="-8"/>
                  <a:pt x="10437" y="4"/>
                </a:cubicBezTo>
                <a:close/>
                <a:moveTo>
                  <a:pt x="15977" y="6797"/>
                </a:moveTo>
                <a:cubicBezTo>
                  <a:pt x="16042" y="6794"/>
                  <a:pt x="16114" y="6797"/>
                  <a:pt x="16181" y="6809"/>
                </a:cubicBezTo>
                <a:cubicBezTo>
                  <a:pt x="16554" y="6879"/>
                  <a:pt x="16803" y="7031"/>
                  <a:pt x="16773" y="7075"/>
                </a:cubicBezTo>
                <a:cubicBezTo>
                  <a:pt x="16657" y="7240"/>
                  <a:pt x="17224" y="7430"/>
                  <a:pt x="17756" y="7512"/>
                </a:cubicBezTo>
                <a:cubicBezTo>
                  <a:pt x="17915" y="7536"/>
                  <a:pt x="18004" y="7610"/>
                  <a:pt x="17952" y="7681"/>
                </a:cubicBezTo>
                <a:cubicBezTo>
                  <a:pt x="17631" y="8127"/>
                  <a:pt x="17150" y="8671"/>
                  <a:pt x="17018" y="8819"/>
                </a:cubicBezTo>
                <a:cubicBezTo>
                  <a:pt x="16985" y="8843"/>
                  <a:pt x="16953" y="8866"/>
                  <a:pt x="16920" y="8890"/>
                </a:cubicBezTo>
                <a:lnTo>
                  <a:pt x="15687" y="9497"/>
                </a:lnTo>
                <a:cubicBezTo>
                  <a:pt x="15651" y="9514"/>
                  <a:pt x="15602" y="9525"/>
                  <a:pt x="15548" y="9527"/>
                </a:cubicBezTo>
                <a:cubicBezTo>
                  <a:pt x="15314" y="9533"/>
                  <a:pt x="15076" y="9544"/>
                  <a:pt x="14865" y="9554"/>
                </a:cubicBezTo>
                <a:cubicBezTo>
                  <a:pt x="14715" y="9561"/>
                  <a:pt x="14597" y="9497"/>
                  <a:pt x="14643" y="9433"/>
                </a:cubicBezTo>
                <a:cubicBezTo>
                  <a:pt x="15029" y="8890"/>
                  <a:pt x="15784" y="7709"/>
                  <a:pt x="15642" y="6982"/>
                </a:cubicBezTo>
                <a:cubicBezTo>
                  <a:pt x="15623" y="6885"/>
                  <a:pt x="15783" y="6809"/>
                  <a:pt x="15977" y="6797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37" name="In slittino"/>
          <p:cNvSpPr/>
          <p:nvPr/>
        </p:nvSpPr>
        <p:spPr>
          <a:xfrm>
            <a:off x="15200362" y="4405595"/>
            <a:ext cx="4181716" cy="3418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1" h="21586" fill="norm" stroke="1" extrusionOk="0">
                <a:moveTo>
                  <a:pt x="3963" y="3"/>
                </a:moveTo>
                <a:cubicBezTo>
                  <a:pt x="3732" y="-14"/>
                  <a:pt x="3495" y="50"/>
                  <a:pt x="3282" y="205"/>
                </a:cubicBezTo>
                <a:cubicBezTo>
                  <a:pt x="2713" y="621"/>
                  <a:pt x="2525" y="1527"/>
                  <a:pt x="2862" y="2229"/>
                </a:cubicBezTo>
                <a:lnTo>
                  <a:pt x="7413" y="11721"/>
                </a:lnTo>
                <a:lnTo>
                  <a:pt x="7413" y="11725"/>
                </a:lnTo>
                <a:lnTo>
                  <a:pt x="8277" y="13744"/>
                </a:lnTo>
                <a:lnTo>
                  <a:pt x="15825" y="17308"/>
                </a:lnTo>
                <a:lnTo>
                  <a:pt x="16530" y="18717"/>
                </a:lnTo>
                <a:lnTo>
                  <a:pt x="18237" y="19626"/>
                </a:lnTo>
                <a:cubicBezTo>
                  <a:pt x="17740" y="20219"/>
                  <a:pt x="17061" y="20456"/>
                  <a:pt x="16212" y="20326"/>
                </a:cubicBezTo>
                <a:cubicBezTo>
                  <a:pt x="15431" y="20206"/>
                  <a:pt x="14800" y="19818"/>
                  <a:pt x="14795" y="19814"/>
                </a:cubicBezTo>
                <a:lnTo>
                  <a:pt x="682" y="12948"/>
                </a:lnTo>
                <a:cubicBezTo>
                  <a:pt x="426" y="12823"/>
                  <a:pt x="136" y="12978"/>
                  <a:pt x="35" y="13294"/>
                </a:cubicBezTo>
                <a:cubicBezTo>
                  <a:pt x="-66" y="13611"/>
                  <a:pt x="60" y="13968"/>
                  <a:pt x="316" y="14093"/>
                </a:cubicBezTo>
                <a:lnTo>
                  <a:pt x="14363" y="20924"/>
                </a:lnTo>
                <a:cubicBezTo>
                  <a:pt x="14894" y="21253"/>
                  <a:pt x="15737" y="21586"/>
                  <a:pt x="16622" y="21586"/>
                </a:cubicBezTo>
                <a:cubicBezTo>
                  <a:pt x="17536" y="21586"/>
                  <a:pt x="18494" y="21231"/>
                  <a:pt x="19201" y="20150"/>
                </a:cubicBezTo>
                <a:cubicBezTo>
                  <a:pt x="19202" y="20148"/>
                  <a:pt x="19205" y="20144"/>
                  <a:pt x="19206" y="20142"/>
                </a:cubicBezTo>
                <a:lnTo>
                  <a:pt x="20156" y="20650"/>
                </a:lnTo>
                <a:cubicBezTo>
                  <a:pt x="20272" y="20711"/>
                  <a:pt x="20393" y="20740"/>
                  <a:pt x="20512" y="20740"/>
                </a:cubicBezTo>
                <a:cubicBezTo>
                  <a:pt x="20860" y="20740"/>
                  <a:pt x="21190" y="20490"/>
                  <a:pt x="21337" y="20072"/>
                </a:cubicBezTo>
                <a:cubicBezTo>
                  <a:pt x="21534" y="19510"/>
                  <a:pt x="21324" y="18859"/>
                  <a:pt x="20869" y="18616"/>
                </a:cubicBezTo>
                <a:lnTo>
                  <a:pt x="17781" y="16970"/>
                </a:lnTo>
                <a:cubicBezTo>
                  <a:pt x="17483" y="16220"/>
                  <a:pt x="17042" y="15114"/>
                  <a:pt x="16600" y="14025"/>
                </a:cubicBezTo>
                <a:cubicBezTo>
                  <a:pt x="16560" y="13926"/>
                  <a:pt x="16511" y="13837"/>
                  <a:pt x="16478" y="13742"/>
                </a:cubicBezTo>
                <a:cubicBezTo>
                  <a:pt x="15987" y="12341"/>
                  <a:pt x="14599" y="11894"/>
                  <a:pt x="14599" y="11894"/>
                </a:cubicBezTo>
                <a:lnTo>
                  <a:pt x="8840" y="8893"/>
                </a:lnTo>
                <a:lnTo>
                  <a:pt x="4923" y="725"/>
                </a:lnTo>
                <a:cubicBezTo>
                  <a:pt x="4712" y="286"/>
                  <a:pt x="4346" y="32"/>
                  <a:pt x="3963" y="3"/>
                </a:cubicBezTo>
                <a:close/>
                <a:moveTo>
                  <a:pt x="18813" y="10528"/>
                </a:moveTo>
                <a:cubicBezTo>
                  <a:pt x="18324" y="10528"/>
                  <a:pt x="17836" y="10757"/>
                  <a:pt x="17463" y="11217"/>
                </a:cubicBezTo>
                <a:cubicBezTo>
                  <a:pt x="16717" y="12137"/>
                  <a:pt x="16717" y="13631"/>
                  <a:pt x="17463" y="14550"/>
                </a:cubicBezTo>
                <a:cubicBezTo>
                  <a:pt x="18209" y="15470"/>
                  <a:pt x="19418" y="15470"/>
                  <a:pt x="20164" y="14550"/>
                </a:cubicBezTo>
                <a:cubicBezTo>
                  <a:pt x="20910" y="13631"/>
                  <a:pt x="20910" y="12137"/>
                  <a:pt x="20164" y="11217"/>
                </a:cubicBezTo>
                <a:cubicBezTo>
                  <a:pt x="19791" y="10757"/>
                  <a:pt x="19302" y="10528"/>
                  <a:pt x="18813" y="10528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38" name="TRAFFICO ORGANICO"/>
          <p:cNvSpPr txBox="1"/>
          <p:nvPr/>
        </p:nvSpPr>
        <p:spPr>
          <a:xfrm>
            <a:off x="4710864" y="8689295"/>
            <a:ext cx="5639436" cy="750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000"/>
            </a:lvl1pPr>
          </a:lstStyle>
          <a:p>
            <a:pPr/>
            <a:r>
              <a:t>TRAFFICO ORGANICO</a:t>
            </a:r>
          </a:p>
        </p:txBody>
      </p:sp>
      <p:sp>
        <p:nvSpPr>
          <p:cNvPr id="339" name="TRAFFICO A PAGAMENTO"/>
          <p:cNvSpPr txBox="1"/>
          <p:nvPr/>
        </p:nvSpPr>
        <p:spPr>
          <a:xfrm>
            <a:off x="14922446" y="8689295"/>
            <a:ext cx="6589904" cy="750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000"/>
            </a:lvl1pPr>
          </a:lstStyle>
          <a:p>
            <a:pPr/>
            <a:r>
              <a:t>TRAFFICO A PAGAMENTO</a:t>
            </a:r>
          </a:p>
        </p:txBody>
      </p:sp>
      <p:sp>
        <p:nvSpPr>
          <p:cNvPr id="340" name="Chi fa la “cosa giusta”?"/>
          <p:cNvSpPr txBox="1"/>
          <p:nvPr/>
        </p:nvSpPr>
        <p:spPr>
          <a:xfrm>
            <a:off x="1908077" y="967371"/>
            <a:ext cx="19424426" cy="1209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6700"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pPr/>
            <a:r>
              <a:t>Chi fa la “cosa giusta”?</a:t>
            </a:r>
          </a:p>
        </p:txBody>
      </p:sp>
      <p:pic>
        <p:nvPicPr>
          <p:cNvPr id="341" name="ale-per-facebook.jpg" descr="ale-per-facebook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342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343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344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345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Rettangolo"/>
          <p:cNvSpPr/>
          <p:nvPr/>
        </p:nvSpPr>
        <p:spPr>
          <a:xfrm>
            <a:off x="14044055" y="2773294"/>
            <a:ext cx="7692187" cy="6989277"/>
          </a:xfrm>
          <a:prstGeom prst="rect">
            <a:avLst/>
          </a:prstGeom>
          <a:solidFill>
            <a:srgbClr val="F9F2B3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48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49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350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351" name="Operaio"/>
          <p:cNvSpPr/>
          <p:nvPr/>
        </p:nvSpPr>
        <p:spPr>
          <a:xfrm>
            <a:off x="6502526" y="3569637"/>
            <a:ext cx="2056112" cy="4600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21485" fill="norm" stroke="1" extrusionOk="0">
                <a:moveTo>
                  <a:pt x="10437" y="4"/>
                </a:moveTo>
                <a:cubicBezTo>
                  <a:pt x="10086" y="16"/>
                  <a:pt x="9890" y="53"/>
                  <a:pt x="9890" y="53"/>
                </a:cubicBezTo>
                <a:lnTo>
                  <a:pt x="9679" y="218"/>
                </a:lnTo>
                <a:cubicBezTo>
                  <a:pt x="9679" y="218"/>
                  <a:pt x="9475" y="209"/>
                  <a:pt x="9302" y="233"/>
                </a:cubicBezTo>
                <a:cubicBezTo>
                  <a:pt x="9123" y="277"/>
                  <a:pt x="8310" y="685"/>
                  <a:pt x="8077" y="979"/>
                </a:cubicBezTo>
                <a:cubicBezTo>
                  <a:pt x="7824" y="1007"/>
                  <a:pt x="6972" y="1066"/>
                  <a:pt x="6792" y="1100"/>
                </a:cubicBezTo>
                <a:cubicBezTo>
                  <a:pt x="6611" y="1134"/>
                  <a:pt x="6610" y="1188"/>
                  <a:pt x="6747" y="1207"/>
                </a:cubicBezTo>
                <a:cubicBezTo>
                  <a:pt x="6845" y="1222"/>
                  <a:pt x="7314" y="1289"/>
                  <a:pt x="7960" y="1382"/>
                </a:cubicBezTo>
                <a:lnTo>
                  <a:pt x="7768" y="1865"/>
                </a:lnTo>
                <a:cubicBezTo>
                  <a:pt x="7768" y="1865"/>
                  <a:pt x="7275" y="2061"/>
                  <a:pt x="7048" y="2209"/>
                </a:cubicBezTo>
                <a:cubicBezTo>
                  <a:pt x="6821" y="2357"/>
                  <a:pt x="7572" y="2389"/>
                  <a:pt x="7572" y="2389"/>
                </a:cubicBezTo>
                <a:cubicBezTo>
                  <a:pt x="7572" y="2389"/>
                  <a:pt x="7241" y="2949"/>
                  <a:pt x="7719" y="3113"/>
                </a:cubicBezTo>
                <a:cubicBezTo>
                  <a:pt x="7920" y="3182"/>
                  <a:pt x="8267" y="3252"/>
                  <a:pt x="8601" y="3308"/>
                </a:cubicBezTo>
                <a:cubicBezTo>
                  <a:pt x="8784" y="3339"/>
                  <a:pt x="8857" y="3435"/>
                  <a:pt x="8759" y="3510"/>
                </a:cubicBezTo>
                <a:cubicBezTo>
                  <a:pt x="8554" y="3667"/>
                  <a:pt x="8183" y="3908"/>
                  <a:pt x="7670" y="4063"/>
                </a:cubicBezTo>
                <a:cubicBezTo>
                  <a:pt x="6854" y="4309"/>
                  <a:pt x="6108" y="5696"/>
                  <a:pt x="6034" y="6631"/>
                </a:cubicBezTo>
                <a:cubicBezTo>
                  <a:pt x="5968" y="7473"/>
                  <a:pt x="5033" y="9443"/>
                  <a:pt x="5883" y="10219"/>
                </a:cubicBezTo>
                <a:cubicBezTo>
                  <a:pt x="5883" y="10220"/>
                  <a:pt x="5883" y="10221"/>
                  <a:pt x="5883" y="10221"/>
                </a:cubicBezTo>
                <a:cubicBezTo>
                  <a:pt x="5207" y="11118"/>
                  <a:pt x="5701" y="12224"/>
                  <a:pt x="4764" y="13705"/>
                </a:cubicBezTo>
                <a:cubicBezTo>
                  <a:pt x="3636" y="15488"/>
                  <a:pt x="3816" y="18602"/>
                  <a:pt x="3351" y="18952"/>
                </a:cubicBezTo>
                <a:cubicBezTo>
                  <a:pt x="3167" y="19090"/>
                  <a:pt x="3339" y="19405"/>
                  <a:pt x="3339" y="19406"/>
                </a:cubicBezTo>
                <a:cubicBezTo>
                  <a:pt x="3339" y="19406"/>
                  <a:pt x="2631" y="19652"/>
                  <a:pt x="1602" y="19882"/>
                </a:cubicBezTo>
                <a:cubicBezTo>
                  <a:pt x="1601" y="19882"/>
                  <a:pt x="1598" y="19882"/>
                  <a:pt x="1598" y="19882"/>
                </a:cubicBezTo>
                <a:cubicBezTo>
                  <a:pt x="73" y="19841"/>
                  <a:pt x="-63" y="20307"/>
                  <a:pt x="19" y="20574"/>
                </a:cubicBezTo>
                <a:cubicBezTo>
                  <a:pt x="46" y="20664"/>
                  <a:pt x="209" y="20734"/>
                  <a:pt x="411" y="20742"/>
                </a:cubicBezTo>
                <a:cubicBezTo>
                  <a:pt x="2676" y="20839"/>
                  <a:pt x="3841" y="20592"/>
                  <a:pt x="4278" y="20465"/>
                </a:cubicBezTo>
                <a:cubicBezTo>
                  <a:pt x="4366" y="20439"/>
                  <a:pt x="4482" y="20465"/>
                  <a:pt x="4485" y="20512"/>
                </a:cubicBezTo>
                <a:cubicBezTo>
                  <a:pt x="4488" y="20554"/>
                  <a:pt x="4556" y="20589"/>
                  <a:pt x="4651" y="20588"/>
                </a:cubicBezTo>
                <a:cubicBezTo>
                  <a:pt x="5744" y="20569"/>
                  <a:pt x="6439" y="20521"/>
                  <a:pt x="6852" y="20480"/>
                </a:cubicBezTo>
                <a:cubicBezTo>
                  <a:pt x="7148" y="20450"/>
                  <a:pt x="7357" y="20331"/>
                  <a:pt x="7353" y="20196"/>
                </a:cubicBezTo>
                <a:lnTo>
                  <a:pt x="7346" y="19841"/>
                </a:lnTo>
                <a:cubicBezTo>
                  <a:pt x="7344" y="19783"/>
                  <a:pt x="7387" y="19727"/>
                  <a:pt x="7467" y="19680"/>
                </a:cubicBezTo>
                <a:cubicBezTo>
                  <a:pt x="8229" y="19232"/>
                  <a:pt x="7793" y="18275"/>
                  <a:pt x="8073" y="16954"/>
                </a:cubicBezTo>
                <a:cubicBezTo>
                  <a:pt x="8368" y="15566"/>
                  <a:pt x="8492" y="15553"/>
                  <a:pt x="9570" y="13337"/>
                </a:cubicBezTo>
                <a:cubicBezTo>
                  <a:pt x="9573" y="13337"/>
                  <a:pt x="9574" y="13337"/>
                  <a:pt x="9577" y="13337"/>
                </a:cubicBezTo>
                <a:cubicBezTo>
                  <a:pt x="11043" y="14533"/>
                  <a:pt x="10440" y="15298"/>
                  <a:pt x="10636" y="15845"/>
                </a:cubicBezTo>
                <a:cubicBezTo>
                  <a:pt x="10833" y="16392"/>
                  <a:pt x="11668" y="17106"/>
                  <a:pt x="11680" y="18966"/>
                </a:cubicBezTo>
                <a:cubicBezTo>
                  <a:pt x="11704" y="20495"/>
                  <a:pt x="11735" y="19812"/>
                  <a:pt x="12137" y="20330"/>
                </a:cubicBezTo>
                <a:cubicBezTo>
                  <a:pt x="12010" y="20446"/>
                  <a:pt x="11786" y="20561"/>
                  <a:pt x="11386" y="20672"/>
                </a:cubicBezTo>
                <a:cubicBezTo>
                  <a:pt x="10646" y="20876"/>
                  <a:pt x="10719" y="21130"/>
                  <a:pt x="10783" y="21288"/>
                </a:cubicBezTo>
                <a:cubicBezTo>
                  <a:pt x="10807" y="21346"/>
                  <a:pt x="10902" y="21392"/>
                  <a:pt x="11028" y="21408"/>
                </a:cubicBezTo>
                <a:cubicBezTo>
                  <a:pt x="12524" y="21592"/>
                  <a:pt x="13471" y="21410"/>
                  <a:pt x="14010" y="21253"/>
                </a:cubicBezTo>
                <a:cubicBezTo>
                  <a:pt x="14574" y="21089"/>
                  <a:pt x="14673" y="20619"/>
                  <a:pt x="14967" y="20477"/>
                </a:cubicBezTo>
                <a:cubicBezTo>
                  <a:pt x="15134" y="20396"/>
                  <a:pt x="15145" y="20200"/>
                  <a:pt x="15122" y="20045"/>
                </a:cubicBezTo>
                <a:cubicBezTo>
                  <a:pt x="15124" y="20044"/>
                  <a:pt x="15127" y="20043"/>
                  <a:pt x="15129" y="20043"/>
                </a:cubicBezTo>
                <a:cubicBezTo>
                  <a:pt x="15725" y="19650"/>
                  <a:pt x="15043" y="19524"/>
                  <a:pt x="15126" y="17446"/>
                </a:cubicBezTo>
                <a:cubicBezTo>
                  <a:pt x="15379" y="14690"/>
                  <a:pt x="14303" y="14379"/>
                  <a:pt x="14651" y="12819"/>
                </a:cubicBezTo>
                <a:cubicBezTo>
                  <a:pt x="14666" y="12752"/>
                  <a:pt x="14679" y="12685"/>
                  <a:pt x="14692" y="12621"/>
                </a:cubicBezTo>
                <a:cubicBezTo>
                  <a:pt x="14707" y="12548"/>
                  <a:pt x="14841" y="12494"/>
                  <a:pt x="15005" y="12492"/>
                </a:cubicBezTo>
                <a:cubicBezTo>
                  <a:pt x="15481" y="12485"/>
                  <a:pt x="15952" y="12451"/>
                  <a:pt x="16313" y="12371"/>
                </a:cubicBezTo>
                <a:cubicBezTo>
                  <a:pt x="16447" y="12341"/>
                  <a:pt x="16604" y="12381"/>
                  <a:pt x="16622" y="12448"/>
                </a:cubicBezTo>
                <a:cubicBezTo>
                  <a:pt x="16706" y="12755"/>
                  <a:pt x="16876" y="13159"/>
                  <a:pt x="16961" y="13451"/>
                </a:cubicBezTo>
                <a:cubicBezTo>
                  <a:pt x="17064" y="13804"/>
                  <a:pt x="17105" y="14178"/>
                  <a:pt x="17119" y="14334"/>
                </a:cubicBezTo>
                <a:cubicBezTo>
                  <a:pt x="17123" y="14374"/>
                  <a:pt x="17207" y="14404"/>
                  <a:pt x="17297" y="14399"/>
                </a:cubicBezTo>
                <a:lnTo>
                  <a:pt x="17538" y="14386"/>
                </a:lnTo>
                <a:lnTo>
                  <a:pt x="18133" y="14350"/>
                </a:lnTo>
                <a:cubicBezTo>
                  <a:pt x="18223" y="14345"/>
                  <a:pt x="18285" y="14308"/>
                  <a:pt x="18265" y="14268"/>
                </a:cubicBezTo>
                <a:cubicBezTo>
                  <a:pt x="18190" y="14116"/>
                  <a:pt x="18017" y="13748"/>
                  <a:pt x="17915" y="13396"/>
                </a:cubicBezTo>
                <a:cubicBezTo>
                  <a:pt x="17789" y="12962"/>
                  <a:pt x="17698" y="12269"/>
                  <a:pt x="17508" y="12040"/>
                </a:cubicBezTo>
                <a:cubicBezTo>
                  <a:pt x="17484" y="12011"/>
                  <a:pt x="17413" y="11995"/>
                  <a:pt x="17346" y="11999"/>
                </a:cubicBezTo>
                <a:lnTo>
                  <a:pt x="17338" y="11999"/>
                </a:lnTo>
                <a:lnTo>
                  <a:pt x="17206" y="11542"/>
                </a:lnTo>
                <a:cubicBezTo>
                  <a:pt x="17207" y="11541"/>
                  <a:pt x="17209" y="11541"/>
                  <a:pt x="17210" y="11540"/>
                </a:cubicBezTo>
                <a:cubicBezTo>
                  <a:pt x="17340" y="11529"/>
                  <a:pt x="17463" y="11514"/>
                  <a:pt x="17560" y="11497"/>
                </a:cubicBezTo>
                <a:cubicBezTo>
                  <a:pt x="17561" y="11496"/>
                  <a:pt x="17560" y="11495"/>
                  <a:pt x="17560" y="11495"/>
                </a:cubicBezTo>
                <a:cubicBezTo>
                  <a:pt x="17538" y="11368"/>
                  <a:pt x="17479" y="11143"/>
                  <a:pt x="17478" y="11139"/>
                </a:cubicBezTo>
                <a:cubicBezTo>
                  <a:pt x="17473" y="11138"/>
                  <a:pt x="17368" y="11117"/>
                  <a:pt x="17168" y="11102"/>
                </a:cubicBezTo>
                <a:cubicBezTo>
                  <a:pt x="17167" y="11101"/>
                  <a:pt x="17166" y="11101"/>
                  <a:pt x="17165" y="11100"/>
                </a:cubicBezTo>
                <a:cubicBezTo>
                  <a:pt x="17189" y="11034"/>
                  <a:pt x="17276" y="10886"/>
                  <a:pt x="17583" y="10868"/>
                </a:cubicBezTo>
                <a:cubicBezTo>
                  <a:pt x="17963" y="10846"/>
                  <a:pt x="18338" y="11016"/>
                  <a:pt x="18733" y="11129"/>
                </a:cubicBezTo>
                <a:cubicBezTo>
                  <a:pt x="18776" y="11141"/>
                  <a:pt x="18825" y="11121"/>
                  <a:pt x="18804" y="11100"/>
                </a:cubicBezTo>
                <a:cubicBezTo>
                  <a:pt x="18519" y="10819"/>
                  <a:pt x="18080" y="10648"/>
                  <a:pt x="17602" y="10550"/>
                </a:cubicBezTo>
                <a:cubicBezTo>
                  <a:pt x="17601" y="10550"/>
                  <a:pt x="17599" y="10549"/>
                  <a:pt x="17598" y="10549"/>
                </a:cubicBezTo>
                <a:cubicBezTo>
                  <a:pt x="17663" y="10303"/>
                  <a:pt x="17464" y="9517"/>
                  <a:pt x="18103" y="9308"/>
                </a:cubicBezTo>
                <a:cubicBezTo>
                  <a:pt x="18839" y="9068"/>
                  <a:pt x="21537" y="7448"/>
                  <a:pt x="21537" y="7251"/>
                </a:cubicBezTo>
                <a:cubicBezTo>
                  <a:pt x="21537" y="7054"/>
                  <a:pt x="20229" y="6631"/>
                  <a:pt x="20229" y="6631"/>
                </a:cubicBezTo>
                <a:cubicBezTo>
                  <a:pt x="20294" y="6574"/>
                  <a:pt x="20326" y="6523"/>
                  <a:pt x="20312" y="6485"/>
                </a:cubicBezTo>
                <a:cubicBezTo>
                  <a:pt x="20214" y="6223"/>
                  <a:pt x="19626" y="5918"/>
                  <a:pt x="19185" y="5939"/>
                </a:cubicBezTo>
                <a:cubicBezTo>
                  <a:pt x="19184" y="5938"/>
                  <a:pt x="19182" y="5939"/>
                  <a:pt x="19181" y="5939"/>
                </a:cubicBezTo>
                <a:cubicBezTo>
                  <a:pt x="18797" y="5597"/>
                  <a:pt x="15642" y="4020"/>
                  <a:pt x="14183" y="3607"/>
                </a:cubicBezTo>
                <a:cubicBezTo>
                  <a:pt x="14143" y="3594"/>
                  <a:pt x="14102" y="3582"/>
                  <a:pt x="14059" y="3574"/>
                </a:cubicBezTo>
                <a:cubicBezTo>
                  <a:pt x="13624" y="3489"/>
                  <a:pt x="13317" y="3433"/>
                  <a:pt x="13052" y="3397"/>
                </a:cubicBezTo>
                <a:cubicBezTo>
                  <a:pt x="12797" y="3363"/>
                  <a:pt x="12583" y="3286"/>
                  <a:pt x="12461" y="3181"/>
                </a:cubicBezTo>
                <a:cubicBezTo>
                  <a:pt x="12456" y="3177"/>
                  <a:pt x="12450" y="3173"/>
                  <a:pt x="12446" y="3169"/>
                </a:cubicBezTo>
                <a:cubicBezTo>
                  <a:pt x="12303" y="3044"/>
                  <a:pt x="12309" y="2897"/>
                  <a:pt x="12453" y="2772"/>
                </a:cubicBezTo>
                <a:cubicBezTo>
                  <a:pt x="12690" y="2568"/>
                  <a:pt x="12917" y="2300"/>
                  <a:pt x="13056" y="2118"/>
                </a:cubicBezTo>
                <a:cubicBezTo>
                  <a:pt x="13339" y="2159"/>
                  <a:pt x="13522" y="2185"/>
                  <a:pt x="13558" y="2191"/>
                </a:cubicBezTo>
                <a:cubicBezTo>
                  <a:pt x="13853" y="2237"/>
                  <a:pt x="13802" y="2072"/>
                  <a:pt x="13633" y="1918"/>
                </a:cubicBezTo>
                <a:cubicBezTo>
                  <a:pt x="14292" y="1088"/>
                  <a:pt x="13130" y="295"/>
                  <a:pt x="11903" y="102"/>
                </a:cubicBezTo>
                <a:cubicBezTo>
                  <a:pt x="11289" y="5"/>
                  <a:pt x="10787" y="-8"/>
                  <a:pt x="10437" y="4"/>
                </a:cubicBezTo>
                <a:close/>
                <a:moveTo>
                  <a:pt x="15977" y="6797"/>
                </a:moveTo>
                <a:cubicBezTo>
                  <a:pt x="16042" y="6794"/>
                  <a:pt x="16114" y="6797"/>
                  <a:pt x="16181" y="6809"/>
                </a:cubicBezTo>
                <a:cubicBezTo>
                  <a:pt x="16554" y="6879"/>
                  <a:pt x="16803" y="7031"/>
                  <a:pt x="16773" y="7075"/>
                </a:cubicBezTo>
                <a:cubicBezTo>
                  <a:pt x="16657" y="7240"/>
                  <a:pt x="17224" y="7430"/>
                  <a:pt x="17756" y="7512"/>
                </a:cubicBezTo>
                <a:cubicBezTo>
                  <a:pt x="17915" y="7536"/>
                  <a:pt x="18004" y="7610"/>
                  <a:pt x="17952" y="7681"/>
                </a:cubicBezTo>
                <a:cubicBezTo>
                  <a:pt x="17631" y="8127"/>
                  <a:pt x="17150" y="8671"/>
                  <a:pt x="17018" y="8819"/>
                </a:cubicBezTo>
                <a:cubicBezTo>
                  <a:pt x="16985" y="8843"/>
                  <a:pt x="16953" y="8866"/>
                  <a:pt x="16920" y="8890"/>
                </a:cubicBezTo>
                <a:lnTo>
                  <a:pt x="15687" y="9497"/>
                </a:lnTo>
                <a:cubicBezTo>
                  <a:pt x="15651" y="9514"/>
                  <a:pt x="15602" y="9525"/>
                  <a:pt x="15548" y="9527"/>
                </a:cubicBezTo>
                <a:cubicBezTo>
                  <a:pt x="15314" y="9533"/>
                  <a:pt x="15076" y="9544"/>
                  <a:pt x="14865" y="9554"/>
                </a:cubicBezTo>
                <a:cubicBezTo>
                  <a:pt x="14715" y="9561"/>
                  <a:pt x="14597" y="9497"/>
                  <a:pt x="14643" y="9433"/>
                </a:cubicBezTo>
                <a:cubicBezTo>
                  <a:pt x="15029" y="8890"/>
                  <a:pt x="15784" y="7709"/>
                  <a:pt x="15642" y="6982"/>
                </a:cubicBezTo>
                <a:cubicBezTo>
                  <a:pt x="15623" y="6885"/>
                  <a:pt x="15783" y="6809"/>
                  <a:pt x="15977" y="6797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52" name="In slittino"/>
          <p:cNvSpPr/>
          <p:nvPr/>
        </p:nvSpPr>
        <p:spPr>
          <a:xfrm>
            <a:off x="15200362" y="4405595"/>
            <a:ext cx="4181716" cy="3418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1" h="21586" fill="norm" stroke="1" extrusionOk="0">
                <a:moveTo>
                  <a:pt x="3963" y="3"/>
                </a:moveTo>
                <a:cubicBezTo>
                  <a:pt x="3732" y="-14"/>
                  <a:pt x="3495" y="50"/>
                  <a:pt x="3282" y="205"/>
                </a:cubicBezTo>
                <a:cubicBezTo>
                  <a:pt x="2713" y="621"/>
                  <a:pt x="2525" y="1527"/>
                  <a:pt x="2862" y="2229"/>
                </a:cubicBezTo>
                <a:lnTo>
                  <a:pt x="7413" y="11721"/>
                </a:lnTo>
                <a:lnTo>
                  <a:pt x="7413" y="11725"/>
                </a:lnTo>
                <a:lnTo>
                  <a:pt x="8277" y="13744"/>
                </a:lnTo>
                <a:lnTo>
                  <a:pt x="15825" y="17308"/>
                </a:lnTo>
                <a:lnTo>
                  <a:pt x="16530" y="18717"/>
                </a:lnTo>
                <a:lnTo>
                  <a:pt x="18237" y="19626"/>
                </a:lnTo>
                <a:cubicBezTo>
                  <a:pt x="17740" y="20219"/>
                  <a:pt x="17061" y="20456"/>
                  <a:pt x="16212" y="20326"/>
                </a:cubicBezTo>
                <a:cubicBezTo>
                  <a:pt x="15431" y="20206"/>
                  <a:pt x="14800" y="19818"/>
                  <a:pt x="14795" y="19814"/>
                </a:cubicBezTo>
                <a:lnTo>
                  <a:pt x="682" y="12948"/>
                </a:lnTo>
                <a:cubicBezTo>
                  <a:pt x="426" y="12823"/>
                  <a:pt x="136" y="12978"/>
                  <a:pt x="35" y="13294"/>
                </a:cubicBezTo>
                <a:cubicBezTo>
                  <a:pt x="-66" y="13611"/>
                  <a:pt x="60" y="13968"/>
                  <a:pt x="316" y="14093"/>
                </a:cubicBezTo>
                <a:lnTo>
                  <a:pt x="14363" y="20924"/>
                </a:lnTo>
                <a:cubicBezTo>
                  <a:pt x="14894" y="21253"/>
                  <a:pt x="15737" y="21586"/>
                  <a:pt x="16622" y="21586"/>
                </a:cubicBezTo>
                <a:cubicBezTo>
                  <a:pt x="17536" y="21586"/>
                  <a:pt x="18494" y="21231"/>
                  <a:pt x="19201" y="20150"/>
                </a:cubicBezTo>
                <a:cubicBezTo>
                  <a:pt x="19202" y="20148"/>
                  <a:pt x="19205" y="20144"/>
                  <a:pt x="19206" y="20142"/>
                </a:cubicBezTo>
                <a:lnTo>
                  <a:pt x="20156" y="20650"/>
                </a:lnTo>
                <a:cubicBezTo>
                  <a:pt x="20272" y="20711"/>
                  <a:pt x="20393" y="20740"/>
                  <a:pt x="20512" y="20740"/>
                </a:cubicBezTo>
                <a:cubicBezTo>
                  <a:pt x="20860" y="20740"/>
                  <a:pt x="21190" y="20490"/>
                  <a:pt x="21337" y="20072"/>
                </a:cubicBezTo>
                <a:cubicBezTo>
                  <a:pt x="21534" y="19510"/>
                  <a:pt x="21324" y="18859"/>
                  <a:pt x="20869" y="18616"/>
                </a:cubicBezTo>
                <a:lnTo>
                  <a:pt x="17781" y="16970"/>
                </a:lnTo>
                <a:cubicBezTo>
                  <a:pt x="17483" y="16220"/>
                  <a:pt x="17042" y="15114"/>
                  <a:pt x="16600" y="14025"/>
                </a:cubicBezTo>
                <a:cubicBezTo>
                  <a:pt x="16560" y="13926"/>
                  <a:pt x="16511" y="13837"/>
                  <a:pt x="16478" y="13742"/>
                </a:cubicBezTo>
                <a:cubicBezTo>
                  <a:pt x="15987" y="12341"/>
                  <a:pt x="14599" y="11894"/>
                  <a:pt x="14599" y="11894"/>
                </a:cubicBezTo>
                <a:lnTo>
                  <a:pt x="8840" y="8893"/>
                </a:lnTo>
                <a:lnTo>
                  <a:pt x="4923" y="725"/>
                </a:lnTo>
                <a:cubicBezTo>
                  <a:pt x="4712" y="286"/>
                  <a:pt x="4346" y="32"/>
                  <a:pt x="3963" y="3"/>
                </a:cubicBezTo>
                <a:close/>
                <a:moveTo>
                  <a:pt x="18813" y="10528"/>
                </a:moveTo>
                <a:cubicBezTo>
                  <a:pt x="18324" y="10528"/>
                  <a:pt x="17836" y="10757"/>
                  <a:pt x="17463" y="11217"/>
                </a:cubicBezTo>
                <a:cubicBezTo>
                  <a:pt x="16717" y="12137"/>
                  <a:pt x="16717" y="13631"/>
                  <a:pt x="17463" y="14550"/>
                </a:cubicBezTo>
                <a:cubicBezTo>
                  <a:pt x="18209" y="15470"/>
                  <a:pt x="19418" y="15470"/>
                  <a:pt x="20164" y="14550"/>
                </a:cubicBezTo>
                <a:cubicBezTo>
                  <a:pt x="20910" y="13631"/>
                  <a:pt x="20910" y="12137"/>
                  <a:pt x="20164" y="11217"/>
                </a:cubicBezTo>
                <a:cubicBezTo>
                  <a:pt x="19791" y="10757"/>
                  <a:pt x="19302" y="10528"/>
                  <a:pt x="18813" y="10528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53" name="TRAFFICO ORGANICO"/>
          <p:cNvSpPr txBox="1"/>
          <p:nvPr/>
        </p:nvSpPr>
        <p:spPr>
          <a:xfrm>
            <a:off x="4710864" y="8689295"/>
            <a:ext cx="5639436" cy="750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000"/>
            </a:lvl1pPr>
          </a:lstStyle>
          <a:p>
            <a:pPr/>
            <a:r>
              <a:t>TRAFFICO ORGANICO</a:t>
            </a:r>
          </a:p>
        </p:txBody>
      </p:sp>
      <p:sp>
        <p:nvSpPr>
          <p:cNvPr id="354" name="TRAFFICO A PAGAMENTO"/>
          <p:cNvSpPr txBox="1"/>
          <p:nvPr/>
        </p:nvSpPr>
        <p:spPr>
          <a:xfrm>
            <a:off x="14922446" y="8689295"/>
            <a:ext cx="6589904" cy="750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000"/>
            </a:lvl1pPr>
          </a:lstStyle>
          <a:p>
            <a:pPr/>
            <a:r>
              <a:t>TRAFFICO A PAGAMENTO</a:t>
            </a:r>
          </a:p>
        </p:txBody>
      </p:sp>
      <p:sp>
        <p:nvSpPr>
          <p:cNvPr id="355" name="Chi fa la “cosa giusta”?"/>
          <p:cNvSpPr txBox="1"/>
          <p:nvPr/>
        </p:nvSpPr>
        <p:spPr>
          <a:xfrm>
            <a:off x="1908077" y="967371"/>
            <a:ext cx="19424426" cy="1209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6700"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pPr/>
            <a:r>
              <a:t>Chi fa la “cosa giusta”?</a:t>
            </a:r>
          </a:p>
        </p:txBody>
      </p:sp>
      <p:pic>
        <p:nvPicPr>
          <p:cNvPr id="356" name="ale-per-facebook.jpg" descr="ale-per-facebook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357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358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359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360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63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364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365" name="Scalabilità (processo di scale-up) - ESEMPIO"/>
          <p:cNvSpPr txBox="1"/>
          <p:nvPr/>
        </p:nvSpPr>
        <p:spPr>
          <a:xfrm>
            <a:off x="2479787" y="2453677"/>
            <a:ext cx="19424426" cy="109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6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pPr/>
            <a:r>
              <a:t>Scalabilità (processo di scale-up) - ESEMPIO</a:t>
            </a:r>
          </a:p>
        </p:txBody>
      </p:sp>
      <p:sp>
        <p:nvSpPr>
          <p:cNvPr id="366" name="Spesa: 100€, Profitto: 300€"/>
          <p:cNvSpPr txBox="1"/>
          <p:nvPr/>
        </p:nvSpPr>
        <p:spPr>
          <a:xfrm>
            <a:off x="6402338" y="4795758"/>
            <a:ext cx="11579324" cy="109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b="0" sz="6000"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pPr/>
            <a:r>
              <a:t>Spesa: 100€, Profitto: 300€</a:t>
            </a:r>
          </a:p>
        </p:txBody>
      </p:sp>
      <p:sp>
        <p:nvSpPr>
          <p:cNvPr id="367" name="Quindi…"/>
          <p:cNvSpPr txBox="1"/>
          <p:nvPr/>
        </p:nvSpPr>
        <p:spPr>
          <a:xfrm>
            <a:off x="10514196" y="6637888"/>
            <a:ext cx="3355609" cy="109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b="0" sz="6000">
                <a:solidFill>
                  <a:srgbClr val="92929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pPr/>
            <a:r>
              <a:t>Quindi…</a:t>
            </a:r>
          </a:p>
        </p:txBody>
      </p:sp>
      <p:sp>
        <p:nvSpPr>
          <p:cNvPr id="368" name="Spesa: 200€, Profitto: 600€"/>
          <p:cNvSpPr txBox="1"/>
          <p:nvPr/>
        </p:nvSpPr>
        <p:spPr>
          <a:xfrm>
            <a:off x="6402339" y="8480018"/>
            <a:ext cx="11579323" cy="109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b="0" sz="6000"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pPr/>
            <a:r>
              <a:t>Spesa: 200€, Profitto: 600€</a:t>
            </a:r>
          </a:p>
        </p:txBody>
      </p:sp>
      <p:pic>
        <p:nvPicPr>
          <p:cNvPr id="369" name="ale-per-facebook.jpg" descr="ale-per-facebook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370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371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372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373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76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377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378" name="Operaio"/>
          <p:cNvSpPr/>
          <p:nvPr/>
        </p:nvSpPr>
        <p:spPr>
          <a:xfrm>
            <a:off x="6502526" y="3569637"/>
            <a:ext cx="2056112" cy="4600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21485" fill="norm" stroke="1" extrusionOk="0">
                <a:moveTo>
                  <a:pt x="10437" y="4"/>
                </a:moveTo>
                <a:cubicBezTo>
                  <a:pt x="10086" y="16"/>
                  <a:pt x="9890" y="53"/>
                  <a:pt x="9890" y="53"/>
                </a:cubicBezTo>
                <a:lnTo>
                  <a:pt x="9679" y="218"/>
                </a:lnTo>
                <a:cubicBezTo>
                  <a:pt x="9679" y="218"/>
                  <a:pt x="9475" y="209"/>
                  <a:pt x="9302" y="233"/>
                </a:cubicBezTo>
                <a:cubicBezTo>
                  <a:pt x="9123" y="277"/>
                  <a:pt x="8310" y="685"/>
                  <a:pt x="8077" y="979"/>
                </a:cubicBezTo>
                <a:cubicBezTo>
                  <a:pt x="7824" y="1007"/>
                  <a:pt x="6972" y="1066"/>
                  <a:pt x="6792" y="1100"/>
                </a:cubicBezTo>
                <a:cubicBezTo>
                  <a:pt x="6611" y="1134"/>
                  <a:pt x="6610" y="1188"/>
                  <a:pt x="6747" y="1207"/>
                </a:cubicBezTo>
                <a:cubicBezTo>
                  <a:pt x="6845" y="1222"/>
                  <a:pt x="7314" y="1289"/>
                  <a:pt x="7960" y="1382"/>
                </a:cubicBezTo>
                <a:lnTo>
                  <a:pt x="7768" y="1865"/>
                </a:lnTo>
                <a:cubicBezTo>
                  <a:pt x="7768" y="1865"/>
                  <a:pt x="7275" y="2061"/>
                  <a:pt x="7048" y="2209"/>
                </a:cubicBezTo>
                <a:cubicBezTo>
                  <a:pt x="6821" y="2357"/>
                  <a:pt x="7572" y="2389"/>
                  <a:pt x="7572" y="2389"/>
                </a:cubicBezTo>
                <a:cubicBezTo>
                  <a:pt x="7572" y="2389"/>
                  <a:pt x="7241" y="2949"/>
                  <a:pt x="7719" y="3113"/>
                </a:cubicBezTo>
                <a:cubicBezTo>
                  <a:pt x="7920" y="3182"/>
                  <a:pt x="8267" y="3252"/>
                  <a:pt x="8601" y="3308"/>
                </a:cubicBezTo>
                <a:cubicBezTo>
                  <a:pt x="8784" y="3339"/>
                  <a:pt x="8857" y="3435"/>
                  <a:pt x="8759" y="3510"/>
                </a:cubicBezTo>
                <a:cubicBezTo>
                  <a:pt x="8554" y="3667"/>
                  <a:pt x="8183" y="3908"/>
                  <a:pt x="7670" y="4063"/>
                </a:cubicBezTo>
                <a:cubicBezTo>
                  <a:pt x="6854" y="4309"/>
                  <a:pt x="6108" y="5696"/>
                  <a:pt x="6034" y="6631"/>
                </a:cubicBezTo>
                <a:cubicBezTo>
                  <a:pt x="5968" y="7473"/>
                  <a:pt x="5033" y="9443"/>
                  <a:pt x="5883" y="10219"/>
                </a:cubicBezTo>
                <a:cubicBezTo>
                  <a:pt x="5883" y="10220"/>
                  <a:pt x="5883" y="10221"/>
                  <a:pt x="5883" y="10221"/>
                </a:cubicBezTo>
                <a:cubicBezTo>
                  <a:pt x="5207" y="11118"/>
                  <a:pt x="5701" y="12224"/>
                  <a:pt x="4764" y="13705"/>
                </a:cubicBezTo>
                <a:cubicBezTo>
                  <a:pt x="3636" y="15488"/>
                  <a:pt x="3816" y="18602"/>
                  <a:pt x="3351" y="18952"/>
                </a:cubicBezTo>
                <a:cubicBezTo>
                  <a:pt x="3167" y="19090"/>
                  <a:pt x="3339" y="19405"/>
                  <a:pt x="3339" y="19406"/>
                </a:cubicBezTo>
                <a:cubicBezTo>
                  <a:pt x="3339" y="19406"/>
                  <a:pt x="2631" y="19652"/>
                  <a:pt x="1602" y="19882"/>
                </a:cubicBezTo>
                <a:cubicBezTo>
                  <a:pt x="1601" y="19882"/>
                  <a:pt x="1598" y="19882"/>
                  <a:pt x="1598" y="19882"/>
                </a:cubicBezTo>
                <a:cubicBezTo>
                  <a:pt x="73" y="19841"/>
                  <a:pt x="-63" y="20307"/>
                  <a:pt x="19" y="20574"/>
                </a:cubicBezTo>
                <a:cubicBezTo>
                  <a:pt x="46" y="20664"/>
                  <a:pt x="209" y="20734"/>
                  <a:pt x="411" y="20742"/>
                </a:cubicBezTo>
                <a:cubicBezTo>
                  <a:pt x="2676" y="20839"/>
                  <a:pt x="3841" y="20592"/>
                  <a:pt x="4278" y="20465"/>
                </a:cubicBezTo>
                <a:cubicBezTo>
                  <a:pt x="4366" y="20439"/>
                  <a:pt x="4482" y="20465"/>
                  <a:pt x="4485" y="20512"/>
                </a:cubicBezTo>
                <a:cubicBezTo>
                  <a:pt x="4488" y="20554"/>
                  <a:pt x="4556" y="20589"/>
                  <a:pt x="4651" y="20588"/>
                </a:cubicBezTo>
                <a:cubicBezTo>
                  <a:pt x="5744" y="20569"/>
                  <a:pt x="6439" y="20521"/>
                  <a:pt x="6852" y="20480"/>
                </a:cubicBezTo>
                <a:cubicBezTo>
                  <a:pt x="7148" y="20450"/>
                  <a:pt x="7357" y="20331"/>
                  <a:pt x="7353" y="20196"/>
                </a:cubicBezTo>
                <a:lnTo>
                  <a:pt x="7346" y="19841"/>
                </a:lnTo>
                <a:cubicBezTo>
                  <a:pt x="7344" y="19783"/>
                  <a:pt x="7387" y="19727"/>
                  <a:pt x="7467" y="19680"/>
                </a:cubicBezTo>
                <a:cubicBezTo>
                  <a:pt x="8229" y="19232"/>
                  <a:pt x="7793" y="18275"/>
                  <a:pt x="8073" y="16954"/>
                </a:cubicBezTo>
                <a:cubicBezTo>
                  <a:pt x="8368" y="15566"/>
                  <a:pt x="8492" y="15553"/>
                  <a:pt x="9570" y="13337"/>
                </a:cubicBezTo>
                <a:cubicBezTo>
                  <a:pt x="9573" y="13337"/>
                  <a:pt x="9574" y="13337"/>
                  <a:pt x="9577" y="13337"/>
                </a:cubicBezTo>
                <a:cubicBezTo>
                  <a:pt x="11043" y="14533"/>
                  <a:pt x="10440" y="15298"/>
                  <a:pt x="10636" y="15845"/>
                </a:cubicBezTo>
                <a:cubicBezTo>
                  <a:pt x="10833" y="16392"/>
                  <a:pt x="11668" y="17106"/>
                  <a:pt x="11680" y="18966"/>
                </a:cubicBezTo>
                <a:cubicBezTo>
                  <a:pt x="11704" y="20495"/>
                  <a:pt x="11735" y="19812"/>
                  <a:pt x="12137" y="20330"/>
                </a:cubicBezTo>
                <a:cubicBezTo>
                  <a:pt x="12010" y="20446"/>
                  <a:pt x="11786" y="20561"/>
                  <a:pt x="11386" y="20672"/>
                </a:cubicBezTo>
                <a:cubicBezTo>
                  <a:pt x="10646" y="20876"/>
                  <a:pt x="10719" y="21130"/>
                  <a:pt x="10783" y="21288"/>
                </a:cubicBezTo>
                <a:cubicBezTo>
                  <a:pt x="10807" y="21346"/>
                  <a:pt x="10902" y="21392"/>
                  <a:pt x="11028" y="21408"/>
                </a:cubicBezTo>
                <a:cubicBezTo>
                  <a:pt x="12524" y="21592"/>
                  <a:pt x="13471" y="21410"/>
                  <a:pt x="14010" y="21253"/>
                </a:cubicBezTo>
                <a:cubicBezTo>
                  <a:pt x="14574" y="21089"/>
                  <a:pt x="14673" y="20619"/>
                  <a:pt x="14967" y="20477"/>
                </a:cubicBezTo>
                <a:cubicBezTo>
                  <a:pt x="15134" y="20396"/>
                  <a:pt x="15145" y="20200"/>
                  <a:pt x="15122" y="20045"/>
                </a:cubicBezTo>
                <a:cubicBezTo>
                  <a:pt x="15124" y="20044"/>
                  <a:pt x="15127" y="20043"/>
                  <a:pt x="15129" y="20043"/>
                </a:cubicBezTo>
                <a:cubicBezTo>
                  <a:pt x="15725" y="19650"/>
                  <a:pt x="15043" y="19524"/>
                  <a:pt x="15126" y="17446"/>
                </a:cubicBezTo>
                <a:cubicBezTo>
                  <a:pt x="15379" y="14690"/>
                  <a:pt x="14303" y="14379"/>
                  <a:pt x="14651" y="12819"/>
                </a:cubicBezTo>
                <a:cubicBezTo>
                  <a:pt x="14666" y="12752"/>
                  <a:pt x="14679" y="12685"/>
                  <a:pt x="14692" y="12621"/>
                </a:cubicBezTo>
                <a:cubicBezTo>
                  <a:pt x="14707" y="12548"/>
                  <a:pt x="14841" y="12494"/>
                  <a:pt x="15005" y="12492"/>
                </a:cubicBezTo>
                <a:cubicBezTo>
                  <a:pt x="15481" y="12485"/>
                  <a:pt x="15952" y="12451"/>
                  <a:pt x="16313" y="12371"/>
                </a:cubicBezTo>
                <a:cubicBezTo>
                  <a:pt x="16447" y="12341"/>
                  <a:pt x="16604" y="12381"/>
                  <a:pt x="16622" y="12448"/>
                </a:cubicBezTo>
                <a:cubicBezTo>
                  <a:pt x="16706" y="12755"/>
                  <a:pt x="16876" y="13159"/>
                  <a:pt x="16961" y="13451"/>
                </a:cubicBezTo>
                <a:cubicBezTo>
                  <a:pt x="17064" y="13804"/>
                  <a:pt x="17105" y="14178"/>
                  <a:pt x="17119" y="14334"/>
                </a:cubicBezTo>
                <a:cubicBezTo>
                  <a:pt x="17123" y="14374"/>
                  <a:pt x="17207" y="14404"/>
                  <a:pt x="17297" y="14399"/>
                </a:cubicBezTo>
                <a:lnTo>
                  <a:pt x="17538" y="14386"/>
                </a:lnTo>
                <a:lnTo>
                  <a:pt x="18133" y="14350"/>
                </a:lnTo>
                <a:cubicBezTo>
                  <a:pt x="18223" y="14345"/>
                  <a:pt x="18285" y="14308"/>
                  <a:pt x="18265" y="14268"/>
                </a:cubicBezTo>
                <a:cubicBezTo>
                  <a:pt x="18190" y="14116"/>
                  <a:pt x="18017" y="13748"/>
                  <a:pt x="17915" y="13396"/>
                </a:cubicBezTo>
                <a:cubicBezTo>
                  <a:pt x="17789" y="12962"/>
                  <a:pt x="17698" y="12269"/>
                  <a:pt x="17508" y="12040"/>
                </a:cubicBezTo>
                <a:cubicBezTo>
                  <a:pt x="17484" y="12011"/>
                  <a:pt x="17413" y="11995"/>
                  <a:pt x="17346" y="11999"/>
                </a:cubicBezTo>
                <a:lnTo>
                  <a:pt x="17338" y="11999"/>
                </a:lnTo>
                <a:lnTo>
                  <a:pt x="17206" y="11542"/>
                </a:lnTo>
                <a:cubicBezTo>
                  <a:pt x="17207" y="11541"/>
                  <a:pt x="17209" y="11541"/>
                  <a:pt x="17210" y="11540"/>
                </a:cubicBezTo>
                <a:cubicBezTo>
                  <a:pt x="17340" y="11529"/>
                  <a:pt x="17463" y="11514"/>
                  <a:pt x="17560" y="11497"/>
                </a:cubicBezTo>
                <a:cubicBezTo>
                  <a:pt x="17561" y="11496"/>
                  <a:pt x="17560" y="11495"/>
                  <a:pt x="17560" y="11495"/>
                </a:cubicBezTo>
                <a:cubicBezTo>
                  <a:pt x="17538" y="11368"/>
                  <a:pt x="17479" y="11143"/>
                  <a:pt x="17478" y="11139"/>
                </a:cubicBezTo>
                <a:cubicBezTo>
                  <a:pt x="17473" y="11138"/>
                  <a:pt x="17368" y="11117"/>
                  <a:pt x="17168" y="11102"/>
                </a:cubicBezTo>
                <a:cubicBezTo>
                  <a:pt x="17167" y="11101"/>
                  <a:pt x="17166" y="11101"/>
                  <a:pt x="17165" y="11100"/>
                </a:cubicBezTo>
                <a:cubicBezTo>
                  <a:pt x="17189" y="11034"/>
                  <a:pt x="17276" y="10886"/>
                  <a:pt x="17583" y="10868"/>
                </a:cubicBezTo>
                <a:cubicBezTo>
                  <a:pt x="17963" y="10846"/>
                  <a:pt x="18338" y="11016"/>
                  <a:pt x="18733" y="11129"/>
                </a:cubicBezTo>
                <a:cubicBezTo>
                  <a:pt x="18776" y="11141"/>
                  <a:pt x="18825" y="11121"/>
                  <a:pt x="18804" y="11100"/>
                </a:cubicBezTo>
                <a:cubicBezTo>
                  <a:pt x="18519" y="10819"/>
                  <a:pt x="18080" y="10648"/>
                  <a:pt x="17602" y="10550"/>
                </a:cubicBezTo>
                <a:cubicBezTo>
                  <a:pt x="17601" y="10550"/>
                  <a:pt x="17599" y="10549"/>
                  <a:pt x="17598" y="10549"/>
                </a:cubicBezTo>
                <a:cubicBezTo>
                  <a:pt x="17663" y="10303"/>
                  <a:pt x="17464" y="9517"/>
                  <a:pt x="18103" y="9308"/>
                </a:cubicBezTo>
                <a:cubicBezTo>
                  <a:pt x="18839" y="9068"/>
                  <a:pt x="21537" y="7448"/>
                  <a:pt x="21537" y="7251"/>
                </a:cubicBezTo>
                <a:cubicBezTo>
                  <a:pt x="21537" y="7054"/>
                  <a:pt x="20229" y="6631"/>
                  <a:pt x="20229" y="6631"/>
                </a:cubicBezTo>
                <a:cubicBezTo>
                  <a:pt x="20294" y="6574"/>
                  <a:pt x="20326" y="6523"/>
                  <a:pt x="20312" y="6485"/>
                </a:cubicBezTo>
                <a:cubicBezTo>
                  <a:pt x="20214" y="6223"/>
                  <a:pt x="19626" y="5918"/>
                  <a:pt x="19185" y="5939"/>
                </a:cubicBezTo>
                <a:cubicBezTo>
                  <a:pt x="19184" y="5938"/>
                  <a:pt x="19182" y="5939"/>
                  <a:pt x="19181" y="5939"/>
                </a:cubicBezTo>
                <a:cubicBezTo>
                  <a:pt x="18797" y="5597"/>
                  <a:pt x="15642" y="4020"/>
                  <a:pt x="14183" y="3607"/>
                </a:cubicBezTo>
                <a:cubicBezTo>
                  <a:pt x="14143" y="3594"/>
                  <a:pt x="14102" y="3582"/>
                  <a:pt x="14059" y="3574"/>
                </a:cubicBezTo>
                <a:cubicBezTo>
                  <a:pt x="13624" y="3489"/>
                  <a:pt x="13317" y="3433"/>
                  <a:pt x="13052" y="3397"/>
                </a:cubicBezTo>
                <a:cubicBezTo>
                  <a:pt x="12797" y="3363"/>
                  <a:pt x="12583" y="3286"/>
                  <a:pt x="12461" y="3181"/>
                </a:cubicBezTo>
                <a:cubicBezTo>
                  <a:pt x="12456" y="3177"/>
                  <a:pt x="12450" y="3173"/>
                  <a:pt x="12446" y="3169"/>
                </a:cubicBezTo>
                <a:cubicBezTo>
                  <a:pt x="12303" y="3044"/>
                  <a:pt x="12309" y="2897"/>
                  <a:pt x="12453" y="2772"/>
                </a:cubicBezTo>
                <a:cubicBezTo>
                  <a:pt x="12690" y="2568"/>
                  <a:pt x="12917" y="2300"/>
                  <a:pt x="13056" y="2118"/>
                </a:cubicBezTo>
                <a:cubicBezTo>
                  <a:pt x="13339" y="2159"/>
                  <a:pt x="13522" y="2185"/>
                  <a:pt x="13558" y="2191"/>
                </a:cubicBezTo>
                <a:cubicBezTo>
                  <a:pt x="13853" y="2237"/>
                  <a:pt x="13802" y="2072"/>
                  <a:pt x="13633" y="1918"/>
                </a:cubicBezTo>
                <a:cubicBezTo>
                  <a:pt x="14292" y="1088"/>
                  <a:pt x="13130" y="295"/>
                  <a:pt x="11903" y="102"/>
                </a:cubicBezTo>
                <a:cubicBezTo>
                  <a:pt x="11289" y="5"/>
                  <a:pt x="10787" y="-8"/>
                  <a:pt x="10437" y="4"/>
                </a:cubicBezTo>
                <a:close/>
                <a:moveTo>
                  <a:pt x="15977" y="6797"/>
                </a:moveTo>
                <a:cubicBezTo>
                  <a:pt x="16042" y="6794"/>
                  <a:pt x="16114" y="6797"/>
                  <a:pt x="16181" y="6809"/>
                </a:cubicBezTo>
                <a:cubicBezTo>
                  <a:pt x="16554" y="6879"/>
                  <a:pt x="16803" y="7031"/>
                  <a:pt x="16773" y="7075"/>
                </a:cubicBezTo>
                <a:cubicBezTo>
                  <a:pt x="16657" y="7240"/>
                  <a:pt x="17224" y="7430"/>
                  <a:pt x="17756" y="7512"/>
                </a:cubicBezTo>
                <a:cubicBezTo>
                  <a:pt x="17915" y="7536"/>
                  <a:pt x="18004" y="7610"/>
                  <a:pt x="17952" y="7681"/>
                </a:cubicBezTo>
                <a:cubicBezTo>
                  <a:pt x="17631" y="8127"/>
                  <a:pt x="17150" y="8671"/>
                  <a:pt x="17018" y="8819"/>
                </a:cubicBezTo>
                <a:cubicBezTo>
                  <a:pt x="16985" y="8843"/>
                  <a:pt x="16953" y="8866"/>
                  <a:pt x="16920" y="8890"/>
                </a:cubicBezTo>
                <a:lnTo>
                  <a:pt x="15687" y="9497"/>
                </a:lnTo>
                <a:cubicBezTo>
                  <a:pt x="15651" y="9514"/>
                  <a:pt x="15602" y="9525"/>
                  <a:pt x="15548" y="9527"/>
                </a:cubicBezTo>
                <a:cubicBezTo>
                  <a:pt x="15314" y="9533"/>
                  <a:pt x="15076" y="9544"/>
                  <a:pt x="14865" y="9554"/>
                </a:cubicBezTo>
                <a:cubicBezTo>
                  <a:pt x="14715" y="9561"/>
                  <a:pt x="14597" y="9497"/>
                  <a:pt x="14643" y="9433"/>
                </a:cubicBezTo>
                <a:cubicBezTo>
                  <a:pt x="15029" y="8890"/>
                  <a:pt x="15784" y="7709"/>
                  <a:pt x="15642" y="6982"/>
                </a:cubicBezTo>
                <a:cubicBezTo>
                  <a:pt x="15623" y="6885"/>
                  <a:pt x="15783" y="6809"/>
                  <a:pt x="15977" y="6797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79" name="In slittino"/>
          <p:cNvSpPr/>
          <p:nvPr/>
        </p:nvSpPr>
        <p:spPr>
          <a:xfrm>
            <a:off x="15200362" y="4405595"/>
            <a:ext cx="4181716" cy="3418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1" h="21586" fill="norm" stroke="1" extrusionOk="0">
                <a:moveTo>
                  <a:pt x="3963" y="3"/>
                </a:moveTo>
                <a:cubicBezTo>
                  <a:pt x="3732" y="-14"/>
                  <a:pt x="3495" y="50"/>
                  <a:pt x="3282" y="205"/>
                </a:cubicBezTo>
                <a:cubicBezTo>
                  <a:pt x="2713" y="621"/>
                  <a:pt x="2525" y="1527"/>
                  <a:pt x="2862" y="2229"/>
                </a:cubicBezTo>
                <a:lnTo>
                  <a:pt x="7413" y="11721"/>
                </a:lnTo>
                <a:lnTo>
                  <a:pt x="7413" y="11725"/>
                </a:lnTo>
                <a:lnTo>
                  <a:pt x="8277" y="13744"/>
                </a:lnTo>
                <a:lnTo>
                  <a:pt x="15825" y="17308"/>
                </a:lnTo>
                <a:lnTo>
                  <a:pt x="16530" y="18717"/>
                </a:lnTo>
                <a:lnTo>
                  <a:pt x="18237" y="19626"/>
                </a:lnTo>
                <a:cubicBezTo>
                  <a:pt x="17740" y="20219"/>
                  <a:pt x="17061" y="20456"/>
                  <a:pt x="16212" y="20326"/>
                </a:cubicBezTo>
                <a:cubicBezTo>
                  <a:pt x="15431" y="20206"/>
                  <a:pt x="14800" y="19818"/>
                  <a:pt x="14795" y="19814"/>
                </a:cubicBezTo>
                <a:lnTo>
                  <a:pt x="682" y="12948"/>
                </a:lnTo>
                <a:cubicBezTo>
                  <a:pt x="426" y="12823"/>
                  <a:pt x="136" y="12978"/>
                  <a:pt x="35" y="13294"/>
                </a:cubicBezTo>
                <a:cubicBezTo>
                  <a:pt x="-66" y="13611"/>
                  <a:pt x="60" y="13968"/>
                  <a:pt x="316" y="14093"/>
                </a:cubicBezTo>
                <a:lnTo>
                  <a:pt x="14363" y="20924"/>
                </a:lnTo>
                <a:cubicBezTo>
                  <a:pt x="14894" y="21253"/>
                  <a:pt x="15737" y="21586"/>
                  <a:pt x="16622" y="21586"/>
                </a:cubicBezTo>
                <a:cubicBezTo>
                  <a:pt x="17536" y="21586"/>
                  <a:pt x="18494" y="21231"/>
                  <a:pt x="19201" y="20150"/>
                </a:cubicBezTo>
                <a:cubicBezTo>
                  <a:pt x="19202" y="20148"/>
                  <a:pt x="19205" y="20144"/>
                  <a:pt x="19206" y="20142"/>
                </a:cubicBezTo>
                <a:lnTo>
                  <a:pt x="20156" y="20650"/>
                </a:lnTo>
                <a:cubicBezTo>
                  <a:pt x="20272" y="20711"/>
                  <a:pt x="20393" y="20740"/>
                  <a:pt x="20512" y="20740"/>
                </a:cubicBezTo>
                <a:cubicBezTo>
                  <a:pt x="20860" y="20740"/>
                  <a:pt x="21190" y="20490"/>
                  <a:pt x="21337" y="20072"/>
                </a:cubicBezTo>
                <a:cubicBezTo>
                  <a:pt x="21534" y="19510"/>
                  <a:pt x="21324" y="18859"/>
                  <a:pt x="20869" y="18616"/>
                </a:cubicBezTo>
                <a:lnTo>
                  <a:pt x="17781" y="16970"/>
                </a:lnTo>
                <a:cubicBezTo>
                  <a:pt x="17483" y="16220"/>
                  <a:pt x="17042" y="15114"/>
                  <a:pt x="16600" y="14025"/>
                </a:cubicBezTo>
                <a:cubicBezTo>
                  <a:pt x="16560" y="13926"/>
                  <a:pt x="16511" y="13837"/>
                  <a:pt x="16478" y="13742"/>
                </a:cubicBezTo>
                <a:cubicBezTo>
                  <a:pt x="15987" y="12341"/>
                  <a:pt x="14599" y="11894"/>
                  <a:pt x="14599" y="11894"/>
                </a:cubicBezTo>
                <a:lnTo>
                  <a:pt x="8840" y="8893"/>
                </a:lnTo>
                <a:lnTo>
                  <a:pt x="4923" y="725"/>
                </a:lnTo>
                <a:cubicBezTo>
                  <a:pt x="4712" y="286"/>
                  <a:pt x="4346" y="32"/>
                  <a:pt x="3963" y="3"/>
                </a:cubicBezTo>
                <a:close/>
                <a:moveTo>
                  <a:pt x="18813" y="10528"/>
                </a:moveTo>
                <a:cubicBezTo>
                  <a:pt x="18324" y="10528"/>
                  <a:pt x="17836" y="10757"/>
                  <a:pt x="17463" y="11217"/>
                </a:cubicBezTo>
                <a:cubicBezTo>
                  <a:pt x="16717" y="12137"/>
                  <a:pt x="16717" y="13631"/>
                  <a:pt x="17463" y="14550"/>
                </a:cubicBezTo>
                <a:cubicBezTo>
                  <a:pt x="18209" y="15470"/>
                  <a:pt x="19418" y="15470"/>
                  <a:pt x="20164" y="14550"/>
                </a:cubicBezTo>
                <a:cubicBezTo>
                  <a:pt x="20910" y="13631"/>
                  <a:pt x="20910" y="12137"/>
                  <a:pt x="20164" y="11217"/>
                </a:cubicBezTo>
                <a:cubicBezTo>
                  <a:pt x="19791" y="10757"/>
                  <a:pt x="19302" y="10528"/>
                  <a:pt x="18813" y="10528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80" name="TRAFFICO ORGANICO"/>
          <p:cNvSpPr txBox="1"/>
          <p:nvPr/>
        </p:nvSpPr>
        <p:spPr>
          <a:xfrm>
            <a:off x="4710864" y="8689295"/>
            <a:ext cx="5639436" cy="750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000"/>
            </a:lvl1pPr>
          </a:lstStyle>
          <a:p>
            <a:pPr/>
            <a:r>
              <a:t>TRAFFICO ORGANICO</a:t>
            </a:r>
          </a:p>
        </p:txBody>
      </p:sp>
      <p:sp>
        <p:nvSpPr>
          <p:cNvPr id="381" name="TRAFFICO A PAGAMENTO"/>
          <p:cNvSpPr txBox="1"/>
          <p:nvPr/>
        </p:nvSpPr>
        <p:spPr>
          <a:xfrm>
            <a:off x="14922446" y="8689295"/>
            <a:ext cx="6589904" cy="750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000"/>
            </a:lvl1pPr>
          </a:lstStyle>
          <a:p>
            <a:pPr/>
            <a:r>
              <a:t>TRAFFICO A PAGAMENTO</a:t>
            </a:r>
          </a:p>
        </p:txBody>
      </p:sp>
      <p:sp>
        <p:nvSpPr>
          <p:cNvPr id="382" name="Chi fa la “cosa giusta”?"/>
          <p:cNvSpPr txBox="1"/>
          <p:nvPr/>
        </p:nvSpPr>
        <p:spPr>
          <a:xfrm>
            <a:off x="1908077" y="967371"/>
            <a:ext cx="19424426" cy="1209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6700"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pPr/>
            <a:r>
              <a:t>Chi fa la “cosa giusta”?</a:t>
            </a:r>
          </a:p>
        </p:txBody>
      </p:sp>
      <p:pic>
        <p:nvPicPr>
          <p:cNvPr id="383" name="ale-per-facebook.jpg" descr="ale-per-facebook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384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385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386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387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90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391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392" name="Per poter rispondere devi prima sapere se l’offerta proposta dai personaggi in questione funziona o meno…"/>
          <p:cNvSpPr txBox="1"/>
          <p:nvPr/>
        </p:nvSpPr>
        <p:spPr>
          <a:xfrm>
            <a:off x="980357" y="5846762"/>
            <a:ext cx="22423287" cy="2022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b="0" sz="5900"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pPr/>
            <a:r>
              <a:t>Per poter rispondere devi prima sapere se l’offerta proposta dai personaggi in questione funziona o meno…</a:t>
            </a:r>
          </a:p>
        </p:txBody>
      </p:sp>
      <p:pic>
        <p:nvPicPr>
          <p:cNvPr id="393" name="ale-per-facebook.jpg" descr="ale-per-facebook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394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395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396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397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00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01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402" name="Ma se l’offerta NON funziona bene, come per il 95% delle persone che provano a lanciare la loro offerta online, allora la risposta è una sola:…"/>
          <p:cNvSpPr txBox="1"/>
          <p:nvPr/>
        </p:nvSpPr>
        <p:spPr>
          <a:xfrm>
            <a:off x="1959683" y="3967162"/>
            <a:ext cx="20464633" cy="5781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b="0" sz="59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Ma se l’offerta NON funziona bene, come per il 95% delle persone che provano a lanciare la loro offerta online, allora la risposta è una sola: </a:t>
            </a:r>
          </a:p>
          <a:p>
            <a:pPr>
              <a:defRPr b="0" sz="5900">
                <a:latin typeface="Merriweather"/>
                <a:ea typeface="Merriweather"/>
                <a:cs typeface="Merriweather"/>
                <a:sym typeface="Merriweather"/>
              </a:defRPr>
            </a:pPr>
          </a:p>
          <a:p>
            <a:pPr>
              <a:defRPr sz="59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È meglio il traffico organico </a:t>
            </a:r>
            <a:br/>
            <a:r>
              <a:t>(NON PERDI SOLDI - ASSET PER FUTURO)</a:t>
            </a:r>
          </a:p>
        </p:txBody>
      </p:sp>
      <p:pic>
        <p:nvPicPr>
          <p:cNvPr id="403" name="ale-per-facebook.jpg" descr="ale-per-facebook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404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405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406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407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10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11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412" name="ale-per-facebook.jpg" descr="ale-per-facebook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413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414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415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416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17" name="OFFERTA “PREVEDIBILMENTE” FUNZIONANTE (ROI +++)"/>
          <p:cNvSpPr/>
          <p:nvPr/>
        </p:nvSpPr>
        <p:spPr>
          <a:xfrm>
            <a:off x="1808617" y="2249111"/>
            <a:ext cx="5190063" cy="1900444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0" sz="26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OFFERTA “PREVEDIBILMENTE” FUNZIONANTE (ROI +++) </a:t>
            </a:r>
          </a:p>
        </p:txBody>
      </p:sp>
      <p:pic>
        <p:nvPicPr>
          <p:cNvPr id="418" name="FB-Ads.jpg" descr="FB-Ads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220428" y="1911079"/>
            <a:ext cx="4013105" cy="2576507"/>
          </a:xfrm>
          <a:prstGeom prst="rect">
            <a:avLst/>
          </a:prstGeom>
          <a:ln w="12700">
            <a:miter lim="400000"/>
          </a:ln>
        </p:spPr>
      </p:pic>
      <p:pic>
        <p:nvPicPr>
          <p:cNvPr id="419" name="FB-Ads.jpg" descr="FB-Ads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220428" y="7549393"/>
            <a:ext cx="4013105" cy="2576507"/>
          </a:xfrm>
          <a:prstGeom prst="rect">
            <a:avLst/>
          </a:prstGeom>
          <a:ln w="12700">
            <a:miter lim="400000"/>
          </a:ln>
        </p:spPr>
      </p:pic>
      <p:sp>
        <p:nvSpPr>
          <p:cNvPr id="420" name="Freccia"/>
          <p:cNvSpPr/>
          <p:nvPr/>
        </p:nvSpPr>
        <p:spPr>
          <a:xfrm>
            <a:off x="7633867" y="2564332"/>
            <a:ext cx="1951375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21" name="Freccia"/>
          <p:cNvSpPr/>
          <p:nvPr/>
        </p:nvSpPr>
        <p:spPr>
          <a:xfrm>
            <a:off x="14868718" y="2538536"/>
            <a:ext cx="1951376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22" name="Freccia"/>
          <p:cNvSpPr/>
          <p:nvPr/>
        </p:nvSpPr>
        <p:spPr>
          <a:xfrm>
            <a:off x="14868720" y="8176850"/>
            <a:ext cx="1951375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23" name="attenzione-640x562.png" descr="attenzione-640x562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8838474" y="7689739"/>
            <a:ext cx="2614452" cy="2295815"/>
          </a:xfrm>
          <a:prstGeom prst="rect">
            <a:avLst/>
          </a:prstGeom>
          <a:ln w="12700">
            <a:miter lim="400000"/>
          </a:ln>
        </p:spPr>
      </p:pic>
      <p:pic>
        <p:nvPicPr>
          <p:cNvPr id="424" name="Soldi.png" descr="Soldi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7455281" y="2054201"/>
            <a:ext cx="4965615" cy="3183086"/>
          </a:xfrm>
          <a:prstGeom prst="rect">
            <a:avLst/>
          </a:prstGeom>
          <a:ln w="12700">
            <a:miter lim="400000"/>
          </a:ln>
        </p:spPr>
      </p:pic>
      <p:sp>
        <p:nvSpPr>
          <p:cNvPr id="425" name="OFFERTA NON FUNZIONANTE O INCERTA"/>
          <p:cNvSpPr/>
          <p:nvPr/>
        </p:nvSpPr>
        <p:spPr>
          <a:xfrm>
            <a:off x="1808617" y="7887424"/>
            <a:ext cx="5190063" cy="1900445"/>
          </a:xfrm>
          <a:prstGeom prst="rect">
            <a:avLst/>
          </a:pr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OFFERTA NON FUNZIONANTE O INCERTA</a:t>
            </a:r>
          </a:p>
        </p:txBody>
      </p:sp>
      <p:sp>
        <p:nvSpPr>
          <p:cNvPr id="426" name="Freccia"/>
          <p:cNvSpPr/>
          <p:nvPr/>
        </p:nvSpPr>
        <p:spPr>
          <a:xfrm>
            <a:off x="7633867" y="8202645"/>
            <a:ext cx="1951375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Rettangolo"/>
          <p:cNvSpPr/>
          <p:nvPr/>
        </p:nvSpPr>
        <p:spPr>
          <a:xfrm>
            <a:off x="9815646" y="5946769"/>
            <a:ext cx="5190064" cy="5755959"/>
          </a:xfrm>
          <a:prstGeom prst="rect">
            <a:avLst/>
          </a:prstGeom>
          <a:solidFill>
            <a:srgbClr val="F9F2B3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29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30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31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432" name="ale-per-facebook.jpg" descr="ale-per-facebook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433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434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435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436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7" name="OFFERTA NON FUNZIONANTE O INCERTA"/>
          <p:cNvSpPr/>
          <p:nvPr/>
        </p:nvSpPr>
        <p:spPr>
          <a:xfrm>
            <a:off x="1808617" y="7887424"/>
            <a:ext cx="5190063" cy="1900445"/>
          </a:xfrm>
          <a:prstGeom prst="rect">
            <a:avLst/>
          </a:pr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OFFERTA NON FUNZIONANTE O INCERTA</a:t>
            </a:r>
          </a:p>
        </p:txBody>
      </p:sp>
      <p:sp>
        <p:nvSpPr>
          <p:cNvPr id="438" name="Freccia"/>
          <p:cNvSpPr/>
          <p:nvPr/>
        </p:nvSpPr>
        <p:spPr>
          <a:xfrm>
            <a:off x="7633867" y="8202645"/>
            <a:ext cx="1951375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39" name="TRAFFICO ORGANICO"/>
          <p:cNvSpPr txBox="1"/>
          <p:nvPr/>
        </p:nvSpPr>
        <p:spPr>
          <a:xfrm>
            <a:off x="10139345" y="6778163"/>
            <a:ext cx="4542664" cy="626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TRAFFICO ORGANICO</a:t>
            </a:r>
          </a:p>
        </p:txBody>
      </p:sp>
      <p:sp>
        <p:nvSpPr>
          <p:cNvPr id="440" name="PERFEZIONAMENTO…"/>
          <p:cNvSpPr txBox="1"/>
          <p:nvPr/>
        </p:nvSpPr>
        <p:spPr>
          <a:xfrm>
            <a:off x="10165558" y="9357782"/>
            <a:ext cx="4490239" cy="1121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PERFEZIONAMENTO </a:t>
            </a:r>
          </a:p>
          <a:p>
            <a:pPr/>
            <a:r>
              <a:t>CONTENUTI</a:t>
            </a:r>
          </a:p>
        </p:txBody>
      </p:sp>
      <p:sp>
        <p:nvSpPr>
          <p:cNvPr id="441" name="Freccia 2"/>
          <p:cNvSpPr/>
          <p:nvPr/>
        </p:nvSpPr>
        <p:spPr>
          <a:xfrm rot="19604291">
            <a:off x="11310208" y="7488537"/>
            <a:ext cx="2209995" cy="17795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749" y="0"/>
                </a:moveTo>
                <a:cubicBezTo>
                  <a:pt x="8457" y="0"/>
                  <a:pt x="6373" y="1103"/>
                  <a:pt x="4819" y="2903"/>
                </a:cubicBezTo>
                <a:lnTo>
                  <a:pt x="6744" y="6147"/>
                </a:lnTo>
                <a:cubicBezTo>
                  <a:pt x="7744" y="4819"/>
                  <a:pt x="9169" y="3989"/>
                  <a:pt x="10749" y="3989"/>
                </a:cubicBezTo>
                <a:cubicBezTo>
                  <a:pt x="13751" y="3989"/>
                  <a:pt x="16189" y="6985"/>
                  <a:pt x="16232" y="10700"/>
                </a:cubicBezTo>
                <a:lnTo>
                  <a:pt x="14265" y="10700"/>
                </a:lnTo>
                <a:lnTo>
                  <a:pt x="17933" y="16883"/>
                </a:lnTo>
                <a:lnTo>
                  <a:pt x="21600" y="10700"/>
                </a:lnTo>
                <a:lnTo>
                  <a:pt x="19444" y="10700"/>
                </a:lnTo>
                <a:cubicBezTo>
                  <a:pt x="19401" y="4782"/>
                  <a:pt x="15525" y="0"/>
                  <a:pt x="10749" y="0"/>
                </a:cubicBezTo>
                <a:close/>
                <a:moveTo>
                  <a:pt x="3667" y="4515"/>
                </a:moveTo>
                <a:lnTo>
                  <a:pt x="0" y="10700"/>
                </a:lnTo>
                <a:lnTo>
                  <a:pt x="2054" y="10700"/>
                </a:lnTo>
                <a:cubicBezTo>
                  <a:pt x="2053" y="10733"/>
                  <a:pt x="2054" y="10767"/>
                  <a:pt x="2054" y="10801"/>
                </a:cubicBezTo>
                <a:cubicBezTo>
                  <a:pt x="2054" y="16766"/>
                  <a:pt x="5946" y="21600"/>
                  <a:pt x="10749" y="21600"/>
                </a:cubicBezTo>
                <a:cubicBezTo>
                  <a:pt x="13080" y="21600"/>
                  <a:pt x="15197" y="20461"/>
                  <a:pt x="16759" y="18607"/>
                </a:cubicBezTo>
                <a:lnTo>
                  <a:pt x="14814" y="15375"/>
                </a:lnTo>
                <a:cubicBezTo>
                  <a:pt x="13811" y="16749"/>
                  <a:pt x="12360" y="17611"/>
                  <a:pt x="10749" y="17611"/>
                </a:cubicBezTo>
                <a:cubicBezTo>
                  <a:pt x="7720" y="17611"/>
                  <a:pt x="5266" y="14563"/>
                  <a:pt x="5266" y="10801"/>
                </a:cubicBezTo>
                <a:cubicBezTo>
                  <a:pt x="5266" y="10767"/>
                  <a:pt x="5265" y="10733"/>
                  <a:pt x="5266" y="10700"/>
                </a:cubicBezTo>
                <a:lnTo>
                  <a:pt x="7335" y="10700"/>
                </a:lnTo>
                <a:lnTo>
                  <a:pt x="3667" y="4515"/>
                </a:lnTo>
                <a:close/>
              </a:path>
            </a:pathLst>
          </a:cu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42" name="FB-Ads.jpg" descr="FB-Ads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220428" y="1911079"/>
            <a:ext cx="4013105" cy="2576507"/>
          </a:xfrm>
          <a:prstGeom prst="rect">
            <a:avLst/>
          </a:prstGeom>
          <a:ln w="12700">
            <a:miter lim="400000"/>
          </a:ln>
        </p:spPr>
      </p:pic>
      <p:sp>
        <p:nvSpPr>
          <p:cNvPr id="443" name="Freccia"/>
          <p:cNvSpPr/>
          <p:nvPr/>
        </p:nvSpPr>
        <p:spPr>
          <a:xfrm>
            <a:off x="7633867" y="2564332"/>
            <a:ext cx="1951375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44" name="Freccia"/>
          <p:cNvSpPr/>
          <p:nvPr/>
        </p:nvSpPr>
        <p:spPr>
          <a:xfrm>
            <a:off x="14868718" y="2538536"/>
            <a:ext cx="1951376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45" name="Soldi.png" descr="Soldi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455281" y="2054201"/>
            <a:ext cx="4965615" cy="3183086"/>
          </a:xfrm>
          <a:prstGeom prst="rect">
            <a:avLst/>
          </a:prstGeom>
          <a:ln w="12700">
            <a:miter lim="400000"/>
          </a:ln>
        </p:spPr>
      </p:pic>
      <p:sp>
        <p:nvSpPr>
          <p:cNvPr id="446" name="OFFERTA “PREVEDIBILMENTE” FUNZIONANTE (ROI +++)"/>
          <p:cNvSpPr/>
          <p:nvPr/>
        </p:nvSpPr>
        <p:spPr>
          <a:xfrm>
            <a:off x="1808617" y="2249111"/>
            <a:ext cx="5190063" cy="1900444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0" sz="26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OFFERTA “PREVEDIBILMENTE” FUNZIONANTE (ROI +++)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Alessandro Pedrazzoli"/>
          <p:cNvSpPr txBox="1"/>
          <p:nvPr/>
        </p:nvSpPr>
        <p:spPr>
          <a:xfrm>
            <a:off x="-433593" y="10130401"/>
            <a:ext cx="6628273" cy="3000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6000"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449" name="SONO (anche) un copywriter…"/>
          <p:cNvSpPr txBox="1"/>
          <p:nvPr/>
        </p:nvSpPr>
        <p:spPr>
          <a:xfrm>
            <a:off x="7091642" y="4375853"/>
            <a:ext cx="15686195" cy="95802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793750" indent="-793750" algn="l">
              <a:buSzPct val="100000"/>
              <a:buAutoNum type="arabicPeriod" startAt="1"/>
              <a:defRPr b="0" sz="4000"/>
            </a:pPr>
            <a:r>
              <a:t>SONO (anche) un copywriter </a:t>
            </a:r>
            <a:br/>
          </a:p>
          <a:p>
            <a:pPr marL="793750" indent="-793750" algn="l">
              <a:buSzPct val="100000"/>
              <a:buAutoNum type="arabicPeriod" startAt="1"/>
              <a:defRPr b="0" sz="4000"/>
            </a:pPr>
            <a:r>
              <a:t>Ho studiato e testato (provato) tutti modelli di funnel </a:t>
            </a:r>
            <a:r>
              <a:rPr i="1"/>
              <a:t>(sono allievo di Jay Abraham, Frank Kern, Ryan Deiss, Ryan Levesque, Perry Belcher, Russel Brunson, Jeff Walker, Dan Kennedy, Rich Schefren… ecc.)</a:t>
            </a:r>
            <a:br>
              <a:rPr i="1"/>
            </a:br>
          </a:p>
          <a:p>
            <a:pPr marL="793750" indent="-793750" algn="l">
              <a:buSzPct val="100000"/>
              <a:buAutoNum type="arabicPeriod" startAt="1"/>
              <a:defRPr sz="4000"/>
            </a:pPr>
            <a:r>
              <a:t>Anche se sono posizionato nella prima pagina di Google e di YouTube per migliaia di parole chiave, spendo comunque migliaia di euro nel traffico a pagamento…</a:t>
            </a:r>
            <a:br/>
            <a:br/>
            <a:r>
              <a:t>…ma senza diventarne schiavo: </a:t>
            </a:r>
            <a:r>
              <a:rPr u="sng"/>
              <a:t>continuo a generare profitto anche quando blocco le mie campagne a pagamento.</a:t>
            </a:r>
            <a:endParaRPr u="sng"/>
          </a:p>
          <a:p>
            <a:pPr algn="l">
              <a:defRPr b="0"/>
            </a:pPr>
          </a:p>
          <a:p>
            <a:pPr algn="l">
              <a:defRPr b="0"/>
            </a:pPr>
          </a:p>
        </p:txBody>
      </p:sp>
      <p:sp>
        <p:nvSpPr>
          <p:cNvPr id="450" name="(SENZA diventare schiavi del copywriting, dei funnel e del traffico a pagamento)"/>
          <p:cNvSpPr txBox="1"/>
          <p:nvPr/>
        </p:nvSpPr>
        <p:spPr>
          <a:xfrm>
            <a:off x="2479787" y="865752"/>
            <a:ext cx="19424426" cy="220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i="1" sz="6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rPr u="sng"/>
              <a:t>(SENZA</a:t>
            </a:r>
            <a:r>
              <a:t> diventare schiavi del copywriting, dei funnel e del traffico a pagamento)</a:t>
            </a:r>
          </a:p>
        </p:txBody>
      </p:sp>
      <p:pic>
        <p:nvPicPr>
          <p:cNvPr id="451" name="ale-per-facebook.jpg" descr="ale-per-facebook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9671" y="5269219"/>
            <a:ext cx="4241745" cy="4241744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63500" dist="25400" dir="3600000">
              <a:srgbClr val="000000">
                <a:alpha val="70000"/>
              </a:srgbClr>
            </a:outerShdw>
          </a:effectLst>
        </p:spPr>
      </p:pic>
      <p:sp>
        <p:nvSpPr>
          <p:cNvPr id="452" name="Linea"/>
          <p:cNvSpPr/>
          <p:nvPr/>
        </p:nvSpPr>
        <p:spPr>
          <a:xfrm flipH="1">
            <a:off x="6052878" y="4320174"/>
            <a:ext cx="1" cy="9072960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53" name="Linea"/>
          <p:cNvSpPr/>
          <p:nvPr/>
        </p:nvSpPr>
        <p:spPr>
          <a:xfrm>
            <a:off x="534190" y="4267606"/>
            <a:ext cx="5738696" cy="1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54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55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58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59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460" name="Rettangolo"/>
          <p:cNvSpPr/>
          <p:nvPr/>
        </p:nvSpPr>
        <p:spPr>
          <a:xfrm>
            <a:off x="9940084" y="7627947"/>
            <a:ext cx="986181" cy="3814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61" name="Rettangolo"/>
          <p:cNvSpPr/>
          <p:nvPr/>
        </p:nvSpPr>
        <p:spPr>
          <a:xfrm>
            <a:off x="16736919" y="7627947"/>
            <a:ext cx="986181" cy="3814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62" name="Rettangolo"/>
          <p:cNvSpPr/>
          <p:nvPr/>
        </p:nvSpPr>
        <p:spPr>
          <a:xfrm>
            <a:off x="3691761" y="7627947"/>
            <a:ext cx="986181" cy="3814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63" name="screen youtvisu copia.png" descr="screen youtvisu copia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03878" y="1595775"/>
            <a:ext cx="17976244" cy="10524450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355600" dist="1778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66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67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468" name="traffico o costo.png" descr="traffico o cost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92180" y="2052656"/>
            <a:ext cx="22799640" cy="7928319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355600" dist="177800" dir="5400000">
              <a:srgbClr val="000000">
                <a:alpha val="70000"/>
              </a:srgbClr>
            </a:outerShdw>
          </a:effectLst>
        </p:spPr>
      </p:pic>
      <p:sp>
        <p:nvSpPr>
          <p:cNvPr id="469" name="Rettangolo"/>
          <p:cNvSpPr/>
          <p:nvPr/>
        </p:nvSpPr>
        <p:spPr>
          <a:xfrm>
            <a:off x="9606122" y="9462828"/>
            <a:ext cx="1138560" cy="39054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70" name="Rettangolo"/>
          <p:cNvSpPr/>
          <p:nvPr/>
        </p:nvSpPr>
        <p:spPr>
          <a:xfrm>
            <a:off x="17372782" y="9278376"/>
            <a:ext cx="1324416" cy="3814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71" name="Rettangolo"/>
          <p:cNvSpPr/>
          <p:nvPr/>
        </p:nvSpPr>
        <p:spPr>
          <a:xfrm>
            <a:off x="2475326" y="9471900"/>
            <a:ext cx="986181" cy="3814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72" name="Rettangolo"/>
          <p:cNvSpPr/>
          <p:nvPr/>
        </p:nvSpPr>
        <p:spPr>
          <a:xfrm>
            <a:off x="4617789" y="5388727"/>
            <a:ext cx="9498542" cy="58940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73" name="ale-per-facebook.jpg" descr="ale-per-faceboo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474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475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476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477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80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81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482" name="Non devi diventare schiavo…"/>
          <p:cNvSpPr txBox="1"/>
          <p:nvPr/>
        </p:nvSpPr>
        <p:spPr>
          <a:xfrm>
            <a:off x="980357" y="5846762"/>
            <a:ext cx="22423287" cy="2022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b="0" sz="59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Non devi diventare schiavo</a:t>
            </a:r>
          </a:p>
          <a:p>
            <a:pPr>
              <a:defRPr b="0" sz="59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del marketing online</a:t>
            </a:r>
          </a:p>
        </p:txBody>
      </p:sp>
      <p:pic>
        <p:nvPicPr>
          <p:cNvPr id="483" name="ale-per-facebook.jpg" descr="ale-per-facebook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484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485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486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487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90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91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492" name="E se hai già bruciato parte dei tuoi soldi, o se hai vissuto il tuo periodo da cercatore del funnel perfetto, ascoltami attentamente: non è colpa tua!"/>
          <p:cNvSpPr txBox="1"/>
          <p:nvPr/>
        </p:nvSpPr>
        <p:spPr>
          <a:xfrm>
            <a:off x="980357" y="5376862"/>
            <a:ext cx="22423287" cy="2962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b="0" sz="5900"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pPr/>
            <a:r>
              <a:t>E se hai già bruciato parte dei tuoi soldi, o se hai vissuto il tuo periodo da cercatore del funnel perfetto, ascoltami attentamente: non è colpa tua!</a:t>
            </a:r>
          </a:p>
        </p:txBody>
      </p:sp>
      <p:pic>
        <p:nvPicPr>
          <p:cNvPr id="493" name="ale-per-facebook.jpg" descr="ale-per-facebook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494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495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496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497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00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501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502" name="Il vero problema sta nella mancanza di una struttura di contenuti ottimizzati che rendano l’acquisto della tua offerta l’unica logica scelta possibile. Devi vendere senza vendere……"/>
          <p:cNvSpPr txBox="1"/>
          <p:nvPr/>
        </p:nvSpPr>
        <p:spPr>
          <a:xfrm>
            <a:off x="980357" y="3675062"/>
            <a:ext cx="22423287" cy="6365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b="0" sz="56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Il vero problema sta nella mancanza di una struttura di contenuti ottimizzati che rendano l’acquisto della tua offerta l’unica logica scelta possibile. Devi vendere senza vendere…</a:t>
            </a:r>
          </a:p>
          <a:p>
            <a:pPr>
              <a:defRPr b="0" sz="5600">
                <a:latin typeface="Merriweather"/>
                <a:ea typeface="Merriweather"/>
                <a:cs typeface="Merriweather"/>
                <a:sym typeface="Merriweather"/>
              </a:defRPr>
            </a:pPr>
          </a:p>
          <a:p>
            <a:pPr>
              <a:defRPr b="0" sz="5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…E se invece continui a cercare di lavorare su funnel, copy e advertising non solo </a:t>
            </a:r>
            <a:r>
              <a:rPr u="sng"/>
              <a:t>non risolverai il problema, </a:t>
            </a:r>
            <a:br>
              <a:rPr u="sng"/>
            </a:br>
            <a:r>
              <a:rPr u="sng"/>
              <a:t>ma lo peggiorerai!</a:t>
            </a:r>
            <a:r>
              <a:t> </a:t>
            </a:r>
          </a:p>
        </p:txBody>
      </p:sp>
      <p:pic>
        <p:nvPicPr>
          <p:cNvPr id="503" name="ale-per-facebook.jpg" descr="ale-per-facebook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504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505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506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507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Cerchio"/>
          <p:cNvSpPr/>
          <p:nvPr/>
        </p:nvSpPr>
        <p:spPr>
          <a:xfrm>
            <a:off x="10205654" y="5572449"/>
            <a:ext cx="7561577" cy="7561577"/>
          </a:xfrm>
          <a:prstGeom prst="ellipse">
            <a:avLst/>
          </a:prstGeom>
          <a:ln w="50800">
            <a:solidFill>
              <a:srgbClr val="92929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4200"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10" name="COPYWRITING"/>
          <p:cNvSpPr txBox="1"/>
          <p:nvPr/>
        </p:nvSpPr>
        <p:spPr>
          <a:xfrm>
            <a:off x="14282618" y="10317657"/>
            <a:ext cx="3089784" cy="626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COPYWRITING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Cerchio"/>
          <p:cNvSpPr/>
          <p:nvPr/>
        </p:nvSpPr>
        <p:spPr>
          <a:xfrm>
            <a:off x="10205654" y="5572449"/>
            <a:ext cx="7561577" cy="7561577"/>
          </a:xfrm>
          <a:prstGeom prst="ellipse">
            <a:avLst/>
          </a:prstGeom>
          <a:ln w="50800">
            <a:solidFill>
              <a:srgbClr val="92929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4200"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13" name="Cerchio"/>
          <p:cNvSpPr/>
          <p:nvPr/>
        </p:nvSpPr>
        <p:spPr>
          <a:xfrm>
            <a:off x="4175259" y="1057253"/>
            <a:ext cx="8499174" cy="8499174"/>
          </a:xfrm>
          <a:prstGeom prst="ellipse">
            <a:avLst/>
          </a:prstGeom>
          <a:ln w="50800">
            <a:solidFill>
              <a:srgbClr val="92929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4200"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14" name="COPYWRITING"/>
          <p:cNvSpPr txBox="1"/>
          <p:nvPr/>
        </p:nvSpPr>
        <p:spPr>
          <a:xfrm>
            <a:off x="14282618" y="10317657"/>
            <a:ext cx="3089784" cy="626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COPYWRITING</a:t>
            </a:r>
          </a:p>
        </p:txBody>
      </p:sp>
      <p:sp>
        <p:nvSpPr>
          <p:cNvPr id="515" name="FUNNEL"/>
          <p:cNvSpPr txBox="1"/>
          <p:nvPr/>
        </p:nvSpPr>
        <p:spPr>
          <a:xfrm>
            <a:off x="5813575" y="2880814"/>
            <a:ext cx="1804341" cy="626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FUNNEL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Cerchio"/>
          <p:cNvSpPr/>
          <p:nvPr/>
        </p:nvSpPr>
        <p:spPr>
          <a:xfrm>
            <a:off x="10205654" y="5572449"/>
            <a:ext cx="7561577" cy="7561577"/>
          </a:xfrm>
          <a:prstGeom prst="ellipse">
            <a:avLst/>
          </a:prstGeom>
          <a:ln w="50800">
            <a:solidFill>
              <a:srgbClr val="92929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4200"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18" name="Cerchio"/>
          <p:cNvSpPr/>
          <p:nvPr/>
        </p:nvSpPr>
        <p:spPr>
          <a:xfrm>
            <a:off x="4175259" y="1057253"/>
            <a:ext cx="8499174" cy="8499174"/>
          </a:xfrm>
          <a:prstGeom prst="ellipse">
            <a:avLst/>
          </a:prstGeom>
          <a:ln w="50800">
            <a:solidFill>
              <a:srgbClr val="92929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4200"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19" name="FB ADVERTISING"/>
          <p:cNvSpPr txBox="1"/>
          <p:nvPr/>
        </p:nvSpPr>
        <p:spPr>
          <a:xfrm>
            <a:off x="9468373" y="2880814"/>
            <a:ext cx="3542107" cy="626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FB ADVERTISING</a:t>
            </a:r>
          </a:p>
        </p:txBody>
      </p:sp>
      <p:sp>
        <p:nvSpPr>
          <p:cNvPr id="520" name="Cerchio"/>
          <p:cNvSpPr/>
          <p:nvPr/>
        </p:nvSpPr>
        <p:spPr>
          <a:xfrm>
            <a:off x="7844490" y="889000"/>
            <a:ext cx="7561577" cy="7561576"/>
          </a:xfrm>
          <a:prstGeom prst="ellipse">
            <a:avLst/>
          </a:prstGeom>
          <a:ln w="50800">
            <a:solidFill>
              <a:srgbClr val="92929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4200"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21" name="COPYWRITING"/>
          <p:cNvSpPr txBox="1"/>
          <p:nvPr/>
        </p:nvSpPr>
        <p:spPr>
          <a:xfrm>
            <a:off x="14282618" y="10317657"/>
            <a:ext cx="3089784" cy="626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COPYWRITING</a:t>
            </a:r>
          </a:p>
        </p:txBody>
      </p:sp>
      <p:sp>
        <p:nvSpPr>
          <p:cNvPr id="522" name="FUNNEL"/>
          <p:cNvSpPr txBox="1"/>
          <p:nvPr/>
        </p:nvSpPr>
        <p:spPr>
          <a:xfrm>
            <a:off x="5813575" y="2880814"/>
            <a:ext cx="1804341" cy="626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FUNNEL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Cerchio"/>
          <p:cNvSpPr/>
          <p:nvPr/>
        </p:nvSpPr>
        <p:spPr>
          <a:xfrm>
            <a:off x="10205654" y="5572449"/>
            <a:ext cx="7561577" cy="7561577"/>
          </a:xfrm>
          <a:prstGeom prst="ellipse">
            <a:avLst/>
          </a:prstGeom>
          <a:ln w="50800">
            <a:solidFill>
              <a:srgbClr val="92929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4200"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25" name="EMAIL"/>
          <p:cNvSpPr txBox="1"/>
          <p:nvPr/>
        </p:nvSpPr>
        <p:spPr>
          <a:xfrm>
            <a:off x="8694997" y="10317657"/>
            <a:ext cx="1426795" cy="626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EMAIL</a:t>
            </a:r>
          </a:p>
        </p:txBody>
      </p:sp>
      <p:sp>
        <p:nvSpPr>
          <p:cNvPr id="526" name="Cerchio"/>
          <p:cNvSpPr/>
          <p:nvPr/>
        </p:nvSpPr>
        <p:spPr>
          <a:xfrm>
            <a:off x="4175259" y="1057253"/>
            <a:ext cx="8499174" cy="8499174"/>
          </a:xfrm>
          <a:prstGeom prst="ellipse">
            <a:avLst/>
          </a:prstGeom>
          <a:ln w="50800">
            <a:solidFill>
              <a:srgbClr val="92929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4200"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27" name="FB ADVERTISING"/>
          <p:cNvSpPr txBox="1"/>
          <p:nvPr/>
        </p:nvSpPr>
        <p:spPr>
          <a:xfrm>
            <a:off x="9468373" y="2880814"/>
            <a:ext cx="3542107" cy="626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FB ADVERTISING</a:t>
            </a:r>
          </a:p>
        </p:txBody>
      </p:sp>
      <p:sp>
        <p:nvSpPr>
          <p:cNvPr id="528" name="Cerchio"/>
          <p:cNvSpPr/>
          <p:nvPr/>
        </p:nvSpPr>
        <p:spPr>
          <a:xfrm>
            <a:off x="7844490" y="889000"/>
            <a:ext cx="7561577" cy="7561576"/>
          </a:xfrm>
          <a:prstGeom prst="ellipse">
            <a:avLst/>
          </a:prstGeom>
          <a:ln w="50800">
            <a:solidFill>
              <a:srgbClr val="92929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4200"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29" name="COPYWRITING"/>
          <p:cNvSpPr txBox="1"/>
          <p:nvPr/>
        </p:nvSpPr>
        <p:spPr>
          <a:xfrm>
            <a:off x="14282618" y="10317657"/>
            <a:ext cx="3089784" cy="626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COPYWRITING</a:t>
            </a:r>
          </a:p>
        </p:txBody>
      </p:sp>
      <p:sp>
        <p:nvSpPr>
          <p:cNvPr id="530" name="Cerchio"/>
          <p:cNvSpPr/>
          <p:nvPr/>
        </p:nvSpPr>
        <p:spPr>
          <a:xfrm>
            <a:off x="4935747" y="4582367"/>
            <a:ext cx="7561577" cy="7561577"/>
          </a:xfrm>
          <a:prstGeom prst="ellipse">
            <a:avLst/>
          </a:prstGeom>
          <a:ln w="50800">
            <a:solidFill>
              <a:srgbClr val="92929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4200"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31" name="FUNNEL"/>
          <p:cNvSpPr txBox="1"/>
          <p:nvPr/>
        </p:nvSpPr>
        <p:spPr>
          <a:xfrm>
            <a:off x="5813575" y="2880814"/>
            <a:ext cx="1804341" cy="626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FUNNEL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Ovale"/>
          <p:cNvSpPr/>
          <p:nvPr/>
        </p:nvSpPr>
        <p:spPr>
          <a:xfrm>
            <a:off x="1341606" y="1182293"/>
            <a:ext cx="12745885" cy="12338975"/>
          </a:xfrm>
          <a:prstGeom prst="ellipse">
            <a:avLst/>
          </a:prstGeom>
          <a:ln w="50800">
            <a:solidFill>
              <a:srgbClr val="92929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4200"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34" name="Cerchio"/>
          <p:cNvSpPr/>
          <p:nvPr/>
        </p:nvSpPr>
        <p:spPr>
          <a:xfrm>
            <a:off x="10205654" y="5572449"/>
            <a:ext cx="7561577" cy="7561577"/>
          </a:xfrm>
          <a:prstGeom prst="ellipse">
            <a:avLst/>
          </a:prstGeom>
          <a:ln w="50800">
            <a:solidFill>
              <a:srgbClr val="92929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4200"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35" name="MARKETING"/>
          <p:cNvSpPr txBox="1"/>
          <p:nvPr/>
        </p:nvSpPr>
        <p:spPr>
          <a:xfrm>
            <a:off x="1513579" y="7204861"/>
            <a:ext cx="2630552" cy="626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MARKETING</a:t>
            </a:r>
          </a:p>
        </p:txBody>
      </p:sp>
      <p:sp>
        <p:nvSpPr>
          <p:cNvPr id="536" name="EMAIL"/>
          <p:cNvSpPr txBox="1"/>
          <p:nvPr/>
        </p:nvSpPr>
        <p:spPr>
          <a:xfrm>
            <a:off x="8694997" y="10317657"/>
            <a:ext cx="1426795" cy="626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EMAIL</a:t>
            </a:r>
          </a:p>
        </p:txBody>
      </p:sp>
      <p:sp>
        <p:nvSpPr>
          <p:cNvPr id="537" name="Cerchio"/>
          <p:cNvSpPr/>
          <p:nvPr/>
        </p:nvSpPr>
        <p:spPr>
          <a:xfrm>
            <a:off x="4175259" y="1057253"/>
            <a:ext cx="8499174" cy="8499174"/>
          </a:xfrm>
          <a:prstGeom prst="ellipse">
            <a:avLst/>
          </a:prstGeom>
          <a:ln w="50800">
            <a:solidFill>
              <a:srgbClr val="92929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4200"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38" name="FB ADVERTISING"/>
          <p:cNvSpPr txBox="1"/>
          <p:nvPr/>
        </p:nvSpPr>
        <p:spPr>
          <a:xfrm>
            <a:off x="9468373" y="2880814"/>
            <a:ext cx="3542107" cy="626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FB ADVERTISING</a:t>
            </a:r>
          </a:p>
        </p:txBody>
      </p:sp>
      <p:sp>
        <p:nvSpPr>
          <p:cNvPr id="539" name="Cerchio"/>
          <p:cNvSpPr/>
          <p:nvPr/>
        </p:nvSpPr>
        <p:spPr>
          <a:xfrm>
            <a:off x="7844490" y="889000"/>
            <a:ext cx="7561577" cy="7561576"/>
          </a:xfrm>
          <a:prstGeom prst="ellipse">
            <a:avLst/>
          </a:prstGeom>
          <a:ln w="50800">
            <a:solidFill>
              <a:srgbClr val="92929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4200"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40" name="COPYWRITING"/>
          <p:cNvSpPr txBox="1"/>
          <p:nvPr/>
        </p:nvSpPr>
        <p:spPr>
          <a:xfrm>
            <a:off x="14282618" y="10317657"/>
            <a:ext cx="3089784" cy="626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COPYWRITING</a:t>
            </a:r>
          </a:p>
        </p:txBody>
      </p:sp>
      <p:sp>
        <p:nvSpPr>
          <p:cNvPr id="541" name="Cerchio"/>
          <p:cNvSpPr/>
          <p:nvPr/>
        </p:nvSpPr>
        <p:spPr>
          <a:xfrm>
            <a:off x="4935747" y="4582367"/>
            <a:ext cx="7561577" cy="7561577"/>
          </a:xfrm>
          <a:prstGeom prst="ellipse">
            <a:avLst/>
          </a:prstGeom>
          <a:ln w="50800">
            <a:solidFill>
              <a:srgbClr val="92929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4200"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42" name="FUNNEL"/>
          <p:cNvSpPr txBox="1"/>
          <p:nvPr/>
        </p:nvSpPr>
        <p:spPr>
          <a:xfrm>
            <a:off x="5813575" y="2880814"/>
            <a:ext cx="1804341" cy="626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FUNNEL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Ovale"/>
          <p:cNvSpPr/>
          <p:nvPr/>
        </p:nvSpPr>
        <p:spPr>
          <a:xfrm>
            <a:off x="1341606" y="1182293"/>
            <a:ext cx="12745885" cy="12338975"/>
          </a:xfrm>
          <a:prstGeom prst="ellipse">
            <a:avLst/>
          </a:prstGeom>
          <a:ln w="50800">
            <a:solidFill>
              <a:srgbClr val="92929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4200"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45" name="Cerchio"/>
          <p:cNvSpPr/>
          <p:nvPr/>
        </p:nvSpPr>
        <p:spPr>
          <a:xfrm>
            <a:off x="10205654" y="5572449"/>
            <a:ext cx="7561577" cy="7561577"/>
          </a:xfrm>
          <a:prstGeom prst="ellipse">
            <a:avLst/>
          </a:prstGeom>
          <a:ln w="50800">
            <a:solidFill>
              <a:srgbClr val="92929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4200"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46" name="MARKETING"/>
          <p:cNvSpPr txBox="1"/>
          <p:nvPr/>
        </p:nvSpPr>
        <p:spPr>
          <a:xfrm>
            <a:off x="1513579" y="7204861"/>
            <a:ext cx="2630552" cy="626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MARKETING</a:t>
            </a:r>
          </a:p>
        </p:txBody>
      </p:sp>
      <p:sp>
        <p:nvSpPr>
          <p:cNvPr id="547" name="EMAIL"/>
          <p:cNvSpPr txBox="1"/>
          <p:nvPr/>
        </p:nvSpPr>
        <p:spPr>
          <a:xfrm>
            <a:off x="8694997" y="10317657"/>
            <a:ext cx="1426795" cy="626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EMAIL</a:t>
            </a:r>
          </a:p>
        </p:txBody>
      </p:sp>
      <p:sp>
        <p:nvSpPr>
          <p:cNvPr id="548" name="Cerchio"/>
          <p:cNvSpPr/>
          <p:nvPr/>
        </p:nvSpPr>
        <p:spPr>
          <a:xfrm>
            <a:off x="4175259" y="1057253"/>
            <a:ext cx="8499174" cy="8499174"/>
          </a:xfrm>
          <a:prstGeom prst="ellipse">
            <a:avLst/>
          </a:prstGeom>
          <a:ln w="50800">
            <a:solidFill>
              <a:srgbClr val="92929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4200"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49" name="FB ADVERTISING"/>
          <p:cNvSpPr txBox="1"/>
          <p:nvPr/>
        </p:nvSpPr>
        <p:spPr>
          <a:xfrm>
            <a:off x="9468373" y="2880814"/>
            <a:ext cx="3542107" cy="626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FB ADVERTISING</a:t>
            </a:r>
          </a:p>
        </p:txBody>
      </p:sp>
      <p:sp>
        <p:nvSpPr>
          <p:cNvPr id="550" name="Cerchio"/>
          <p:cNvSpPr/>
          <p:nvPr/>
        </p:nvSpPr>
        <p:spPr>
          <a:xfrm>
            <a:off x="7844490" y="889000"/>
            <a:ext cx="7561577" cy="7561576"/>
          </a:xfrm>
          <a:prstGeom prst="ellipse">
            <a:avLst/>
          </a:prstGeom>
          <a:ln w="50800">
            <a:solidFill>
              <a:srgbClr val="92929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4200"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51" name="COPYWRITING"/>
          <p:cNvSpPr txBox="1"/>
          <p:nvPr/>
        </p:nvSpPr>
        <p:spPr>
          <a:xfrm>
            <a:off x="14282618" y="10317657"/>
            <a:ext cx="3089784" cy="626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COPYWRITING</a:t>
            </a:r>
          </a:p>
        </p:txBody>
      </p:sp>
      <p:sp>
        <p:nvSpPr>
          <p:cNvPr id="552" name="Cerchio"/>
          <p:cNvSpPr/>
          <p:nvPr/>
        </p:nvSpPr>
        <p:spPr>
          <a:xfrm>
            <a:off x="4935747" y="4582367"/>
            <a:ext cx="7561577" cy="7561577"/>
          </a:xfrm>
          <a:prstGeom prst="ellipse">
            <a:avLst/>
          </a:prstGeom>
          <a:ln w="50800">
            <a:solidFill>
              <a:srgbClr val="929292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4200"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53" name="FUNNEL"/>
          <p:cNvSpPr txBox="1"/>
          <p:nvPr/>
        </p:nvSpPr>
        <p:spPr>
          <a:xfrm>
            <a:off x="5813575" y="2880814"/>
            <a:ext cx="1804341" cy="626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FUNNEL</a:t>
            </a:r>
          </a:p>
        </p:txBody>
      </p:sp>
      <p:sp>
        <p:nvSpPr>
          <p:cNvPr id="554" name="Linea"/>
          <p:cNvSpPr/>
          <p:nvPr/>
        </p:nvSpPr>
        <p:spPr>
          <a:xfrm>
            <a:off x="10711821" y="7487052"/>
            <a:ext cx="1055211" cy="492020"/>
          </a:xfrm>
          <a:prstGeom prst="line">
            <a:avLst/>
          </a:prstGeom>
          <a:ln w="889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55" name="Linea"/>
          <p:cNvSpPr/>
          <p:nvPr/>
        </p:nvSpPr>
        <p:spPr>
          <a:xfrm>
            <a:off x="10653646" y="7610964"/>
            <a:ext cx="965755" cy="493021"/>
          </a:xfrm>
          <a:prstGeom prst="line">
            <a:avLst/>
          </a:prstGeom>
          <a:ln w="889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56" name="Linea"/>
          <p:cNvSpPr/>
          <p:nvPr/>
        </p:nvSpPr>
        <p:spPr>
          <a:xfrm>
            <a:off x="10787526" y="7362243"/>
            <a:ext cx="1055211" cy="492019"/>
          </a:xfrm>
          <a:prstGeom prst="line">
            <a:avLst/>
          </a:prstGeom>
          <a:ln w="889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57" name="Linea"/>
          <p:cNvSpPr/>
          <p:nvPr/>
        </p:nvSpPr>
        <p:spPr>
          <a:xfrm>
            <a:off x="10871463" y="7217686"/>
            <a:ext cx="1055211" cy="492019"/>
          </a:xfrm>
          <a:prstGeom prst="line">
            <a:avLst/>
          </a:prstGeom>
          <a:ln w="889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58" name="Linea"/>
          <p:cNvSpPr/>
          <p:nvPr/>
        </p:nvSpPr>
        <p:spPr>
          <a:xfrm>
            <a:off x="10970673" y="7105770"/>
            <a:ext cx="1055211" cy="492020"/>
          </a:xfrm>
          <a:prstGeom prst="line">
            <a:avLst/>
          </a:prstGeom>
          <a:ln w="889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59" name="Linea"/>
          <p:cNvSpPr/>
          <p:nvPr/>
        </p:nvSpPr>
        <p:spPr>
          <a:xfrm>
            <a:off x="11030009" y="6989192"/>
            <a:ext cx="1055211" cy="492019"/>
          </a:xfrm>
          <a:prstGeom prst="line">
            <a:avLst/>
          </a:prstGeom>
          <a:ln w="889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60" name="Linea"/>
          <p:cNvSpPr/>
          <p:nvPr/>
        </p:nvSpPr>
        <p:spPr>
          <a:xfrm>
            <a:off x="11097673" y="6891266"/>
            <a:ext cx="1055211" cy="492020"/>
          </a:xfrm>
          <a:prstGeom prst="line">
            <a:avLst/>
          </a:prstGeom>
          <a:ln w="889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61" name="Linea"/>
          <p:cNvSpPr/>
          <p:nvPr/>
        </p:nvSpPr>
        <p:spPr>
          <a:xfrm>
            <a:off x="11193219" y="6784014"/>
            <a:ext cx="1003115" cy="469633"/>
          </a:xfrm>
          <a:prstGeom prst="line">
            <a:avLst/>
          </a:prstGeom>
          <a:ln w="889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62" name="Linea"/>
          <p:cNvSpPr/>
          <p:nvPr/>
        </p:nvSpPr>
        <p:spPr>
          <a:xfrm>
            <a:off x="11295808" y="6700078"/>
            <a:ext cx="955263" cy="445788"/>
          </a:xfrm>
          <a:prstGeom prst="line">
            <a:avLst/>
          </a:prstGeom>
          <a:ln w="889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63" name="Linea"/>
          <p:cNvSpPr/>
          <p:nvPr/>
        </p:nvSpPr>
        <p:spPr>
          <a:xfrm>
            <a:off x="11393734" y="6611990"/>
            <a:ext cx="853312" cy="390815"/>
          </a:xfrm>
          <a:prstGeom prst="line">
            <a:avLst/>
          </a:prstGeom>
          <a:ln w="889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64" name="Linea"/>
          <p:cNvSpPr/>
          <p:nvPr/>
        </p:nvSpPr>
        <p:spPr>
          <a:xfrm>
            <a:off x="11500986" y="6522046"/>
            <a:ext cx="638807" cy="264122"/>
          </a:xfrm>
          <a:prstGeom prst="line">
            <a:avLst/>
          </a:prstGeom>
          <a:ln w="889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65" name="Linea"/>
          <p:cNvSpPr/>
          <p:nvPr/>
        </p:nvSpPr>
        <p:spPr>
          <a:xfrm>
            <a:off x="11608238" y="6408098"/>
            <a:ext cx="424303" cy="196748"/>
          </a:xfrm>
          <a:prstGeom prst="line">
            <a:avLst/>
          </a:prstGeom>
          <a:ln w="889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66" name="Linea"/>
          <p:cNvSpPr/>
          <p:nvPr/>
        </p:nvSpPr>
        <p:spPr>
          <a:xfrm>
            <a:off x="10575468" y="7720008"/>
            <a:ext cx="965755" cy="493021"/>
          </a:xfrm>
          <a:prstGeom prst="line">
            <a:avLst/>
          </a:prstGeom>
          <a:ln w="889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67" name="Linea"/>
          <p:cNvSpPr/>
          <p:nvPr/>
        </p:nvSpPr>
        <p:spPr>
          <a:xfrm>
            <a:off x="10515341" y="7864822"/>
            <a:ext cx="891491" cy="441836"/>
          </a:xfrm>
          <a:prstGeom prst="line">
            <a:avLst/>
          </a:prstGeom>
          <a:ln w="889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68" name="Linea"/>
          <p:cNvSpPr/>
          <p:nvPr/>
        </p:nvSpPr>
        <p:spPr>
          <a:xfrm>
            <a:off x="10452810" y="7987689"/>
            <a:ext cx="871272" cy="409814"/>
          </a:xfrm>
          <a:prstGeom prst="line">
            <a:avLst/>
          </a:prstGeom>
          <a:ln w="889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69" name="Linea"/>
          <p:cNvSpPr/>
          <p:nvPr/>
        </p:nvSpPr>
        <p:spPr>
          <a:xfrm>
            <a:off x="10416860" y="8102371"/>
            <a:ext cx="576911" cy="276951"/>
          </a:xfrm>
          <a:prstGeom prst="line">
            <a:avLst/>
          </a:prstGeom>
          <a:ln w="889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70" name="Freccia"/>
          <p:cNvSpPr/>
          <p:nvPr/>
        </p:nvSpPr>
        <p:spPr>
          <a:xfrm rot="19723903">
            <a:off x="11198674" y="4922870"/>
            <a:ext cx="7170309" cy="626388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71" name="CONTENUTI"/>
          <p:cNvSpPr txBox="1"/>
          <p:nvPr/>
        </p:nvSpPr>
        <p:spPr>
          <a:xfrm>
            <a:off x="18132202" y="2880814"/>
            <a:ext cx="2556181" cy="626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pPr/>
            <a:r>
              <a:t>CONTENUTI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74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75" name="Alessandro Pedrazzoli"/>
          <p:cNvSpPr txBox="1"/>
          <p:nvPr/>
        </p:nvSpPr>
        <p:spPr>
          <a:xfrm>
            <a:off x="-433593" y="10130401"/>
            <a:ext cx="6628273" cy="3000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6000"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576" name="Aiuto le persone a dare vita un’attività solida e profittevole tramite la creazione di una struttura strategica di contenuti online che non forzano la vendita, ma la rendono la logica conseguenza."/>
          <p:cNvSpPr txBox="1"/>
          <p:nvPr/>
        </p:nvSpPr>
        <p:spPr>
          <a:xfrm>
            <a:off x="7081909" y="3376791"/>
            <a:ext cx="15686196" cy="490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>
              <a:defRPr b="0" i="1" sz="60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Aiuto le persone a dare vita un’attività solida e profittevole tramite la creazione di una struttura strategica di contenuti online che non forzano la vendita, ma la rendono </a:t>
            </a:r>
            <a:r>
              <a:rPr b="1" u="sng"/>
              <a:t>la logica conseguenza.</a:t>
            </a:r>
          </a:p>
        </p:txBody>
      </p:sp>
      <p:pic>
        <p:nvPicPr>
          <p:cNvPr id="577" name="ale-per-facebook.jpg" descr="ale-per-facebook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9671" y="5269219"/>
            <a:ext cx="4241745" cy="4241744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63500" dist="25400" dir="3600000">
              <a:srgbClr val="000000">
                <a:alpha val="70000"/>
              </a:srgbClr>
            </a:outerShdw>
          </a:effectLst>
        </p:spPr>
      </p:pic>
      <p:sp>
        <p:nvSpPr>
          <p:cNvPr id="578" name="Linea"/>
          <p:cNvSpPr/>
          <p:nvPr/>
        </p:nvSpPr>
        <p:spPr>
          <a:xfrm flipH="1">
            <a:off x="6052878" y="4320174"/>
            <a:ext cx="1" cy="9072960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79" name="Linea"/>
          <p:cNvSpPr/>
          <p:nvPr/>
        </p:nvSpPr>
        <p:spPr>
          <a:xfrm>
            <a:off x="534190" y="4267606"/>
            <a:ext cx="5738696" cy="1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82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83" name="Alessandro Pedrazzoli"/>
          <p:cNvSpPr txBox="1"/>
          <p:nvPr/>
        </p:nvSpPr>
        <p:spPr>
          <a:xfrm>
            <a:off x="-433593" y="10130401"/>
            <a:ext cx="6628273" cy="3000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6000"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584" name="Aiuto le persone a dare vita un’attività solida e profittevole tramite la creazione di una struttura strategica di contenuti online che non forzano la vendita, ma la rendono la logica conseguenza."/>
          <p:cNvSpPr txBox="1"/>
          <p:nvPr/>
        </p:nvSpPr>
        <p:spPr>
          <a:xfrm>
            <a:off x="7081909" y="3376791"/>
            <a:ext cx="15686196" cy="490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>
              <a:defRPr b="0" i="1" sz="60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Aiuto le persone a dare vita un’attività solida e profittevole tramite la creazione di una struttura strategica di contenuti online che non forzano la vendita, ma la rendono </a:t>
            </a:r>
            <a:r>
              <a:rPr b="1" u="sng"/>
              <a:t>la logica conseguenza.</a:t>
            </a:r>
          </a:p>
        </p:txBody>
      </p:sp>
      <p:pic>
        <p:nvPicPr>
          <p:cNvPr id="585" name="ale-per-facebook.jpg" descr="ale-per-facebook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9671" y="5269219"/>
            <a:ext cx="4241745" cy="4241744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63500" dist="25400" dir="3600000">
              <a:srgbClr val="000000">
                <a:alpha val="70000"/>
              </a:srgbClr>
            </a:outerShdw>
          </a:effectLst>
        </p:spPr>
      </p:pic>
      <p:sp>
        <p:nvSpPr>
          <p:cNvPr id="586" name="Linea"/>
          <p:cNvSpPr/>
          <p:nvPr/>
        </p:nvSpPr>
        <p:spPr>
          <a:xfrm flipH="1">
            <a:off x="6052878" y="4320174"/>
            <a:ext cx="1" cy="9072960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87" name="Linea"/>
          <p:cNvSpPr/>
          <p:nvPr/>
        </p:nvSpPr>
        <p:spPr>
          <a:xfrm>
            <a:off x="534190" y="4267606"/>
            <a:ext cx="5738696" cy="1"/>
          </a:xfrm>
          <a:prstGeom prst="line">
            <a:avLst/>
          </a:prstGeom>
          <a:ln w="101600" cap="rnd">
            <a:solidFill>
              <a:srgbClr val="000000"/>
            </a:solidFill>
            <a:custDash>
              <a:ds d="100000" sp="200000"/>
            </a:custDash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88" name="Hai la possibilità di candidarti gratuitamente ad una chiamata strategica di circa 30 minuti!"/>
          <p:cNvSpPr txBox="1"/>
          <p:nvPr/>
        </p:nvSpPr>
        <p:spPr>
          <a:xfrm>
            <a:off x="7081909" y="9447008"/>
            <a:ext cx="15686196" cy="1849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55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pPr/>
            <a:r>
              <a:t>Hai la possibilità di candidarti gratuitamente ad una chiamata strategica di circa 30 minuti!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591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592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593" name="Elasticità mentale…"/>
          <p:cNvSpPr txBox="1"/>
          <p:nvPr/>
        </p:nvSpPr>
        <p:spPr>
          <a:xfrm>
            <a:off x="3212491" y="4184262"/>
            <a:ext cx="17959018" cy="6429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1282700" indent="-1143000" algn="l">
              <a:buSzPct val="97000"/>
              <a:buBlip>
                <a:blip r:embed="rId3"/>
              </a:buBlip>
              <a:defRPr b="0" sz="4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Elasticità mentale</a:t>
            </a:r>
            <a:br/>
          </a:p>
          <a:p>
            <a:pPr marL="1282700" indent="-1143000" algn="l">
              <a:buSzPct val="97000"/>
              <a:buBlip>
                <a:blip r:embed="rId3"/>
              </a:buBlip>
              <a:defRPr b="0" sz="4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Eticità e standard alti</a:t>
            </a:r>
            <a:br/>
          </a:p>
          <a:p>
            <a:pPr marL="1282700" indent="-1143000" algn="l">
              <a:buSzPct val="97000"/>
              <a:buBlip>
                <a:blip r:embed="rId3"/>
              </a:buBlip>
              <a:defRPr b="0" sz="4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Possibilità economica</a:t>
            </a:r>
            <a:br/>
          </a:p>
          <a:p>
            <a:pPr marL="1282700" indent="-1143000" algn="l">
              <a:buSzPct val="97000"/>
              <a:buBlip>
                <a:blip r:embed="rId3"/>
              </a:buBlip>
              <a:defRPr b="0" sz="4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Obbiettivo definito</a:t>
            </a:r>
            <a:br/>
          </a:p>
        </p:txBody>
      </p:sp>
      <p:pic>
        <p:nvPicPr>
          <p:cNvPr id="594" name="ale-per-facebook.jpg" descr="ale-per-faceboo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595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596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597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598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99" name="CARATTERISTICHE PER POTERSI CANDIDARE:"/>
          <p:cNvSpPr txBox="1"/>
          <p:nvPr/>
        </p:nvSpPr>
        <p:spPr>
          <a:xfrm>
            <a:off x="980357" y="1768105"/>
            <a:ext cx="22423287" cy="1082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b="0" sz="5900"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pPr/>
            <a:r>
              <a:t>CARATTERISTICHE PER POTERSI CANDIDARE:</a:t>
            </a:r>
          </a:p>
        </p:txBody>
      </p:sp>
      <p:sp>
        <p:nvSpPr>
          <p:cNvPr id="600" name="Rettangolo"/>
          <p:cNvSpPr/>
          <p:nvPr/>
        </p:nvSpPr>
        <p:spPr>
          <a:xfrm>
            <a:off x="2603156" y="5527300"/>
            <a:ext cx="9037528" cy="535777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601" name="elsaticità ment.jpg" descr="elsaticità ment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519564" y="4092217"/>
            <a:ext cx="9190434" cy="6132526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355600" dist="1778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04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605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606" name="Elasticità mentale…"/>
          <p:cNvSpPr txBox="1"/>
          <p:nvPr/>
        </p:nvSpPr>
        <p:spPr>
          <a:xfrm>
            <a:off x="3212491" y="4184262"/>
            <a:ext cx="17959018" cy="6429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1282700" indent="-1143000" algn="l">
              <a:buSzPct val="97000"/>
              <a:buBlip>
                <a:blip r:embed="rId3"/>
              </a:buBlip>
              <a:defRPr b="0" sz="4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Elasticità mentale</a:t>
            </a:r>
            <a:br/>
          </a:p>
          <a:p>
            <a:pPr marL="1282700" indent="-1143000" algn="l">
              <a:buSzPct val="97000"/>
              <a:buBlip>
                <a:blip r:embed="rId3"/>
              </a:buBlip>
              <a:defRPr b="0" sz="4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Eticità e standard alti</a:t>
            </a:r>
            <a:br/>
          </a:p>
          <a:p>
            <a:pPr marL="1282700" indent="-1143000" algn="l">
              <a:buSzPct val="97000"/>
              <a:buBlip>
                <a:blip r:embed="rId3"/>
              </a:buBlip>
              <a:defRPr b="0" sz="4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Possibilità economica</a:t>
            </a:r>
            <a:br/>
          </a:p>
          <a:p>
            <a:pPr marL="1282700" indent="-1143000" algn="l">
              <a:buSzPct val="97000"/>
              <a:buBlip>
                <a:blip r:embed="rId3"/>
              </a:buBlip>
              <a:defRPr b="0" sz="4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Obbiettivo definito</a:t>
            </a:r>
            <a:br/>
          </a:p>
        </p:txBody>
      </p:sp>
      <p:pic>
        <p:nvPicPr>
          <p:cNvPr id="607" name="ale-per-facebook.jpg" descr="ale-per-faceboo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608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609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610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611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12" name="CARATTERISTICHE PER POTERSI CANDIDARE:"/>
          <p:cNvSpPr txBox="1"/>
          <p:nvPr/>
        </p:nvSpPr>
        <p:spPr>
          <a:xfrm>
            <a:off x="980357" y="1768105"/>
            <a:ext cx="22423287" cy="1082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b="0" sz="5900"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pPr/>
            <a:r>
              <a:t>CARATTERISTICHE PER POTERSI CANDIDARE:</a:t>
            </a:r>
          </a:p>
        </p:txBody>
      </p:sp>
      <p:sp>
        <p:nvSpPr>
          <p:cNvPr id="613" name="Rettangolo"/>
          <p:cNvSpPr/>
          <p:nvPr/>
        </p:nvSpPr>
        <p:spPr>
          <a:xfrm>
            <a:off x="2603156" y="6900674"/>
            <a:ext cx="9037528" cy="398439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614" name="standard alti elicop.jpg" descr="standard alti elicop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643415" y="3860194"/>
            <a:ext cx="8929690" cy="6429376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355600" dist="1778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17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618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619" name="Elasticità mentale…"/>
          <p:cNvSpPr txBox="1"/>
          <p:nvPr/>
        </p:nvSpPr>
        <p:spPr>
          <a:xfrm>
            <a:off x="3212491" y="4184262"/>
            <a:ext cx="17959018" cy="6429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1282700" indent="-1143000" algn="l">
              <a:buSzPct val="97000"/>
              <a:buBlip>
                <a:blip r:embed="rId3"/>
              </a:buBlip>
              <a:defRPr b="0" sz="4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Elasticità mentale</a:t>
            </a:r>
            <a:br/>
          </a:p>
          <a:p>
            <a:pPr marL="1282700" indent="-1143000" algn="l">
              <a:buSzPct val="97000"/>
              <a:buBlip>
                <a:blip r:embed="rId3"/>
              </a:buBlip>
              <a:defRPr b="0" sz="4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Eticità e standard alti</a:t>
            </a:r>
            <a:br/>
          </a:p>
          <a:p>
            <a:pPr marL="1282700" indent="-1143000" algn="l">
              <a:buSzPct val="97000"/>
              <a:buBlip>
                <a:blip r:embed="rId3"/>
              </a:buBlip>
              <a:defRPr b="0" sz="4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Possibilità economica</a:t>
            </a:r>
            <a:br/>
          </a:p>
          <a:p>
            <a:pPr marL="1282700" indent="-1143000" algn="l">
              <a:buSzPct val="97000"/>
              <a:buBlip>
                <a:blip r:embed="rId3"/>
              </a:buBlip>
              <a:defRPr b="0" sz="4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Obbiettivo definito</a:t>
            </a:r>
            <a:br/>
          </a:p>
        </p:txBody>
      </p:sp>
      <p:pic>
        <p:nvPicPr>
          <p:cNvPr id="620" name="ale-per-facebook.jpg" descr="ale-per-faceboo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621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622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623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624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5" name="CARATTERISTICHE PER POTERSI CANDIDARE:"/>
          <p:cNvSpPr txBox="1"/>
          <p:nvPr/>
        </p:nvSpPr>
        <p:spPr>
          <a:xfrm>
            <a:off x="980357" y="1768105"/>
            <a:ext cx="22423287" cy="1082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b="0" sz="5900"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pPr/>
            <a:r>
              <a:t>CARATTERISTICHE PER POTERSI CANDIDARE:</a:t>
            </a:r>
          </a:p>
        </p:txBody>
      </p:sp>
      <p:sp>
        <p:nvSpPr>
          <p:cNvPr id="626" name="Rettangolo"/>
          <p:cNvSpPr/>
          <p:nvPr/>
        </p:nvSpPr>
        <p:spPr>
          <a:xfrm>
            <a:off x="2603156" y="8044017"/>
            <a:ext cx="9037528" cy="284105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627" name="possibilità econ.jpg" descr="possibilità econ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945339" y="4184262"/>
            <a:ext cx="8735264" cy="5823511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355600" dist="1778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30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631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632" name="Elasticità mentale…"/>
          <p:cNvSpPr txBox="1"/>
          <p:nvPr/>
        </p:nvSpPr>
        <p:spPr>
          <a:xfrm>
            <a:off x="3212491" y="4184262"/>
            <a:ext cx="17959018" cy="6429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1282700" indent="-1143000" algn="l">
              <a:buSzPct val="97000"/>
              <a:buBlip>
                <a:blip r:embed="rId3"/>
              </a:buBlip>
              <a:defRPr b="0" sz="4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Elasticità mentale</a:t>
            </a:r>
            <a:br/>
          </a:p>
          <a:p>
            <a:pPr marL="1282700" indent="-1143000" algn="l">
              <a:buSzPct val="97000"/>
              <a:buBlip>
                <a:blip r:embed="rId3"/>
              </a:buBlip>
              <a:defRPr b="0" sz="4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Eticità e standard alti</a:t>
            </a:r>
            <a:br/>
          </a:p>
          <a:p>
            <a:pPr marL="1282700" indent="-1143000" algn="l">
              <a:buSzPct val="97000"/>
              <a:buBlip>
                <a:blip r:embed="rId3"/>
              </a:buBlip>
              <a:defRPr b="0" sz="4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Possibilità economica</a:t>
            </a:r>
            <a:br/>
          </a:p>
          <a:p>
            <a:pPr marL="1282700" indent="-1143000" algn="l">
              <a:buSzPct val="97000"/>
              <a:buBlip>
                <a:blip r:embed="rId3"/>
              </a:buBlip>
              <a:defRPr b="0" sz="4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Obbiettivo definito</a:t>
            </a:r>
            <a:br/>
          </a:p>
        </p:txBody>
      </p:sp>
      <p:pic>
        <p:nvPicPr>
          <p:cNvPr id="633" name="ale-per-facebook.jpg" descr="ale-per-faceboo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634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635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636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637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38" name="CARATTERISTICHE PER POTERSI CANDIDARE:"/>
          <p:cNvSpPr txBox="1"/>
          <p:nvPr/>
        </p:nvSpPr>
        <p:spPr>
          <a:xfrm>
            <a:off x="980357" y="1768105"/>
            <a:ext cx="22423287" cy="1082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b="0" sz="5900"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pPr/>
            <a:r>
              <a:t>CARATTERISTICHE PER POTERSI CANDIDARE:</a:t>
            </a:r>
          </a:p>
        </p:txBody>
      </p:sp>
      <p:pic>
        <p:nvPicPr>
          <p:cNvPr id="639" name="dan_ariely_work_ideas-ted-com.jpg" descr="dan_ariely_work_ideas-ted-com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580695" y="3981751"/>
            <a:ext cx="9587496" cy="5752498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355600" dist="1778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42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643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644" name="Elasticità mentale…"/>
          <p:cNvSpPr txBox="1"/>
          <p:nvPr/>
        </p:nvSpPr>
        <p:spPr>
          <a:xfrm>
            <a:off x="3212491" y="4184262"/>
            <a:ext cx="17959018" cy="6429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1282700" indent="-1143000" algn="l">
              <a:buSzPct val="97000"/>
              <a:buBlip>
                <a:blip r:embed="rId3"/>
              </a:buBlip>
              <a:defRPr b="0" sz="4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Elasticità mentale</a:t>
            </a:r>
            <a:br/>
          </a:p>
          <a:p>
            <a:pPr marL="1282700" indent="-1143000" algn="l">
              <a:buSzPct val="97000"/>
              <a:buBlip>
                <a:blip r:embed="rId3"/>
              </a:buBlip>
              <a:defRPr b="0" sz="4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Eticità e standard alti</a:t>
            </a:r>
            <a:br/>
          </a:p>
          <a:p>
            <a:pPr marL="1282700" indent="-1143000" algn="l">
              <a:buSzPct val="97000"/>
              <a:buBlip>
                <a:blip r:embed="rId3"/>
              </a:buBlip>
              <a:defRPr b="0" sz="4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Possibilità economica</a:t>
            </a:r>
            <a:br/>
          </a:p>
          <a:p>
            <a:pPr marL="1282700" indent="-1143000" algn="l">
              <a:buSzPct val="97000"/>
              <a:buBlip>
                <a:blip r:embed="rId3"/>
              </a:buBlip>
              <a:defRPr b="0" sz="4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Obbiettivo definito</a:t>
            </a:r>
            <a:br/>
          </a:p>
          <a:p>
            <a:pPr marL="1282700" indent="-1143000" algn="l">
              <a:buSzPct val="97000"/>
              <a:buBlip>
                <a:blip r:embed="rId3"/>
              </a:buBlip>
              <a:defRPr b="0" sz="4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Serietà</a:t>
            </a:r>
          </a:p>
        </p:txBody>
      </p:sp>
      <p:pic>
        <p:nvPicPr>
          <p:cNvPr id="645" name="ale-per-facebook.jpg" descr="ale-per-facebook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646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647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648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649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50" name="CARATTERISTICHE PER POTERSI CANDIDARE:"/>
          <p:cNvSpPr txBox="1"/>
          <p:nvPr/>
        </p:nvSpPr>
        <p:spPr>
          <a:xfrm>
            <a:off x="980357" y="1768105"/>
            <a:ext cx="22423287" cy="1082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b="0" sz="5900"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pPr/>
            <a:r>
              <a:t>CARATTERISTICHE PER POTERSI CANDIDARE:</a:t>
            </a:r>
          </a:p>
        </p:txBody>
      </p:sp>
      <p:pic>
        <p:nvPicPr>
          <p:cNvPr id="651" name="serietà.jpg" descr="serietà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518743" y="4136842"/>
            <a:ext cx="9554638" cy="6369758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355600" dist="1778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54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655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656" name="ale-per-facebook.jpg" descr="ale-per-facebook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657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658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659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660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61" name="Obbiettivo questionario:…"/>
          <p:cNvSpPr txBox="1"/>
          <p:nvPr/>
        </p:nvSpPr>
        <p:spPr>
          <a:xfrm>
            <a:off x="5229398" y="5040312"/>
            <a:ext cx="7510878" cy="363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>
              <a:defRPr sz="4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Obbiettivo questionario:</a:t>
            </a:r>
            <a:br/>
          </a:p>
          <a:p>
            <a:pPr marL="873125" indent="-873125" algn="l">
              <a:buSzPct val="100000"/>
              <a:buAutoNum type="arabicPeriod" startAt="1"/>
              <a:defRPr b="0" sz="4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Io sono adatto a te?</a:t>
            </a:r>
          </a:p>
          <a:p>
            <a:pPr algn="l">
              <a:defRPr b="0" sz="4400">
                <a:latin typeface="Merriweather"/>
                <a:ea typeface="Merriweather"/>
                <a:cs typeface="Merriweather"/>
                <a:sym typeface="Merriweather"/>
              </a:defRPr>
            </a:pPr>
          </a:p>
          <a:p>
            <a:pPr marL="873125" indent="-873125" algn="l">
              <a:buSzPct val="100000"/>
              <a:buAutoNum type="arabicPeriod" startAt="2"/>
              <a:defRPr b="0" sz="4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Tu sei adatto a me?</a:t>
            </a:r>
          </a:p>
        </p:txBody>
      </p:sp>
      <p:sp>
        <p:nvSpPr>
          <p:cNvPr id="662" name="Scheda elettorale"/>
          <p:cNvSpPr/>
          <p:nvPr/>
        </p:nvSpPr>
        <p:spPr>
          <a:xfrm>
            <a:off x="14225178" y="4506135"/>
            <a:ext cx="3531472" cy="47037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342"/>
                </a:lnTo>
                <a:lnTo>
                  <a:pt x="18478" y="0"/>
                </a:lnTo>
                <a:lnTo>
                  <a:pt x="0" y="0"/>
                </a:lnTo>
                <a:close/>
                <a:moveTo>
                  <a:pt x="2780" y="2106"/>
                </a:moveTo>
                <a:lnTo>
                  <a:pt x="15405" y="2106"/>
                </a:lnTo>
                <a:lnTo>
                  <a:pt x="15405" y="4225"/>
                </a:lnTo>
                <a:lnTo>
                  <a:pt x="2780" y="4225"/>
                </a:lnTo>
                <a:lnTo>
                  <a:pt x="2780" y="2106"/>
                </a:lnTo>
                <a:close/>
                <a:moveTo>
                  <a:pt x="17628" y="2106"/>
                </a:moveTo>
                <a:cubicBezTo>
                  <a:pt x="18408" y="2106"/>
                  <a:pt x="19040" y="2581"/>
                  <a:pt x="19040" y="3166"/>
                </a:cubicBezTo>
                <a:cubicBezTo>
                  <a:pt x="19040" y="3751"/>
                  <a:pt x="18408" y="4225"/>
                  <a:pt x="17628" y="4225"/>
                </a:cubicBezTo>
                <a:cubicBezTo>
                  <a:pt x="16849" y="4225"/>
                  <a:pt x="16217" y="3751"/>
                  <a:pt x="16217" y="3166"/>
                </a:cubicBezTo>
                <a:cubicBezTo>
                  <a:pt x="16217" y="2581"/>
                  <a:pt x="16849" y="2106"/>
                  <a:pt x="17628" y="2106"/>
                </a:cubicBezTo>
                <a:close/>
                <a:moveTo>
                  <a:pt x="2780" y="5160"/>
                </a:moveTo>
                <a:lnTo>
                  <a:pt x="15405" y="5160"/>
                </a:lnTo>
                <a:lnTo>
                  <a:pt x="15405" y="7278"/>
                </a:lnTo>
                <a:lnTo>
                  <a:pt x="2780" y="7278"/>
                </a:lnTo>
                <a:lnTo>
                  <a:pt x="2780" y="5160"/>
                </a:lnTo>
                <a:close/>
                <a:moveTo>
                  <a:pt x="17628" y="5160"/>
                </a:moveTo>
                <a:cubicBezTo>
                  <a:pt x="18408" y="5160"/>
                  <a:pt x="19040" y="5635"/>
                  <a:pt x="19040" y="6220"/>
                </a:cubicBezTo>
                <a:cubicBezTo>
                  <a:pt x="19040" y="6805"/>
                  <a:pt x="18408" y="7278"/>
                  <a:pt x="17628" y="7278"/>
                </a:cubicBezTo>
                <a:cubicBezTo>
                  <a:pt x="16849" y="7278"/>
                  <a:pt x="16217" y="6805"/>
                  <a:pt x="16217" y="6220"/>
                </a:cubicBezTo>
                <a:cubicBezTo>
                  <a:pt x="16217" y="5635"/>
                  <a:pt x="16849" y="5160"/>
                  <a:pt x="17628" y="5160"/>
                </a:cubicBezTo>
                <a:close/>
                <a:moveTo>
                  <a:pt x="2780" y="8213"/>
                </a:moveTo>
                <a:lnTo>
                  <a:pt x="15405" y="8213"/>
                </a:lnTo>
                <a:lnTo>
                  <a:pt x="15405" y="10333"/>
                </a:lnTo>
                <a:lnTo>
                  <a:pt x="2780" y="10333"/>
                </a:lnTo>
                <a:lnTo>
                  <a:pt x="2780" y="8213"/>
                </a:lnTo>
                <a:close/>
                <a:moveTo>
                  <a:pt x="17628" y="8213"/>
                </a:moveTo>
                <a:cubicBezTo>
                  <a:pt x="18408" y="8213"/>
                  <a:pt x="19040" y="8688"/>
                  <a:pt x="19040" y="9273"/>
                </a:cubicBezTo>
                <a:cubicBezTo>
                  <a:pt x="19040" y="9858"/>
                  <a:pt x="18408" y="10333"/>
                  <a:pt x="17628" y="10333"/>
                </a:cubicBezTo>
                <a:cubicBezTo>
                  <a:pt x="16849" y="10333"/>
                  <a:pt x="16217" y="9858"/>
                  <a:pt x="16217" y="9273"/>
                </a:cubicBezTo>
                <a:cubicBezTo>
                  <a:pt x="16217" y="8688"/>
                  <a:pt x="16849" y="8213"/>
                  <a:pt x="17628" y="8213"/>
                </a:cubicBezTo>
                <a:close/>
                <a:moveTo>
                  <a:pt x="18404" y="8667"/>
                </a:moveTo>
                <a:cubicBezTo>
                  <a:pt x="18338" y="8670"/>
                  <a:pt x="18273" y="8694"/>
                  <a:pt x="18226" y="8734"/>
                </a:cubicBezTo>
                <a:lnTo>
                  <a:pt x="17325" y="9511"/>
                </a:lnTo>
                <a:lnTo>
                  <a:pt x="17026" y="9271"/>
                </a:lnTo>
                <a:cubicBezTo>
                  <a:pt x="16928" y="9193"/>
                  <a:pt x="16764" y="9189"/>
                  <a:pt x="16660" y="9263"/>
                </a:cubicBezTo>
                <a:cubicBezTo>
                  <a:pt x="16555" y="9336"/>
                  <a:pt x="16548" y="9459"/>
                  <a:pt x="16646" y="9538"/>
                </a:cubicBezTo>
                <a:lnTo>
                  <a:pt x="17143" y="9934"/>
                </a:lnTo>
                <a:cubicBezTo>
                  <a:pt x="17192" y="9974"/>
                  <a:pt x="17260" y="9997"/>
                  <a:pt x="17332" y="9997"/>
                </a:cubicBezTo>
                <a:cubicBezTo>
                  <a:pt x="17333" y="9997"/>
                  <a:pt x="17337" y="9997"/>
                  <a:pt x="17338" y="9997"/>
                </a:cubicBezTo>
                <a:cubicBezTo>
                  <a:pt x="17412" y="9996"/>
                  <a:pt x="17479" y="9971"/>
                  <a:pt x="17527" y="9929"/>
                </a:cubicBezTo>
                <a:lnTo>
                  <a:pt x="18617" y="8989"/>
                </a:lnTo>
                <a:cubicBezTo>
                  <a:pt x="18711" y="8908"/>
                  <a:pt x="18701" y="8785"/>
                  <a:pt x="18593" y="8714"/>
                </a:cubicBezTo>
                <a:cubicBezTo>
                  <a:pt x="18539" y="8679"/>
                  <a:pt x="18470" y="8664"/>
                  <a:pt x="18404" y="8667"/>
                </a:cubicBezTo>
                <a:close/>
                <a:moveTo>
                  <a:pt x="2780" y="11266"/>
                </a:moveTo>
                <a:lnTo>
                  <a:pt x="15405" y="11266"/>
                </a:lnTo>
                <a:lnTo>
                  <a:pt x="15405" y="13385"/>
                </a:lnTo>
                <a:lnTo>
                  <a:pt x="2780" y="13385"/>
                </a:lnTo>
                <a:lnTo>
                  <a:pt x="2780" y="11266"/>
                </a:lnTo>
                <a:close/>
                <a:moveTo>
                  <a:pt x="17628" y="11266"/>
                </a:moveTo>
                <a:cubicBezTo>
                  <a:pt x="18408" y="11266"/>
                  <a:pt x="19040" y="11740"/>
                  <a:pt x="19040" y="12326"/>
                </a:cubicBezTo>
                <a:cubicBezTo>
                  <a:pt x="19040" y="12911"/>
                  <a:pt x="18408" y="13385"/>
                  <a:pt x="17628" y="13385"/>
                </a:cubicBezTo>
                <a:cubicBezTo>
                  <a:pt x="16849" y="13385"/>
                  <a:pt x="16217" y="12911"/>
                  <a:pt x="16217" y="12326"/>
                </a:cubicBezTo>
                <a:cubicBezTo>
                  <a:pt x="16217" y="11740"/>
                  <a:pt x="16849" y="11266"/>
                  <a:pt x="17628" y="11266"/>
                </a:cubicBezTo>
                <a:close/>
                <a:moveTo>
                  <a:pt x="2780" y="14320"/>
                </a:moveTo>
                <a:lnTo>
                  <a:pt x="15405" y="14320"/>
                </a:lnTo>
                <a:lnTo>
                  <a:pt x="15405" y="16440"/>
                </a:lnTo>
                <a:lnTo>
                  <a:pt x="2780" y="16440"/>
                </a:lnTo>
                <a:lnTo>
                  <a:pt x="2780" y="14320"/>
                </a:lnTo>
                <a:close/>
                <a:moveTo>
                  <a:pt x="17628" y="14320"/>
                </a:moveTo>
                <a:cubicBezTo>
                  <a:pt x="18408" y="14320"/>
                  <a:pt x="19040" y="14795"/>
                  <a:pt x="19040" y="15380"/>
                </a:cubicBezTo>
                <a:cubicBezTo>
                  <a:pt x="19040" y="15965"/>
                  <a:pt x="18408" y="16440"/>
                  <a:pt x="17628" y="16440"/>
                </a:cubicBezTo>
                <a:cubicBezTo>
                  <a:pt x="16849" y="16440"/>
                  <a:pt x="16217" y="15965"/>
                  <a:pt x="16217" y="15380"/>
                </a:cubicBezTo>
                <a:cubicBezTo>
                  <a:pt x="16217" y="14795"/>
                  <a:pt x="16849" y="14320"/>
                  <a:pt x="17628" y="14320"/>
                </a:cubicBezTo>
                <a:close/>
                <a:moveTo>
                  <a:pt x="2780" y="17373"/>
                </a:moveTo>
                <a:lnTo>
                  <a:pt x="15405" y="17373"/>
                </a:lnTo>
                <a:lnTo>
                  <a:pt x="15405" y="19492"/>
                </a:lnTo>
                <a:lnTo>
                  <a:pt x="2780" y="19492"/>
                </a:lnTo>
                <a:lnTo>
                  <a:pt x="2780" y="17373"/>
                </a:lnTo>
                <a:close/>
                <a:moveTo>
                  <a:pt x="17628" y="17373"/>
                </a:moveTo>
                <a:cubicBezTo>
                  <a:pt x="18408" y="17373"/>
                  <a:pt x="19040" y="17847"/>
                  <a:pt x="19040" y="18433"/>
                </a:cubicBezTo>
                <a:cubicBezTo>
                  <a:pt x="19040" y="19018"/>
                  <a:pt x="18408" y="19492"/>
                  <a:pt x="17628" y="19492"/>
                </a:cubicBezTo>
                <a:cubicBezTo>
                  <a:pt x="16849" y="19492"/>
                  <a:pt x="16217" y="19018"/>
                  <a:pt x="16217" y="18433"/>
                </a:cubicBezTo>
                <a:cubicBezTo>
                  <a:pt x="16217" y="17847"/>
                  <a:pt x="16849" y="17373"/>
                  <a:pt x="17628" y="17373"/>
                </a:cubicBezTo>
                <a:close/>
              </a:path>
            </a:pathLst>
          </a:custGeom>
          <a:solidFill>
            <a:srgbClr val="D6D5D5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65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666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667" name="Se saremo compatibili, alla fine della chiamata ti inviterò a lavorare con me come mio cliente diretto.…"/>
          <p:cNvSpPr txBox="1"/>
          <p:nvPr/>
        </p:nvSpPr>
        <p:spPr>
          <a:xfrm>
            <a:off x="1581752" y="4083748"/>
            <a:ext cx="21220497" cy="4841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b="0" sz="59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Se saremo compatibili, alla fine della chiamata ti inviterò a lavorare con me come mio cliente diretto. </a:t>
            </a:r>
          </a:p>
          <a:p>
            <a:pPr>
              <a:defRPr b="0" sz="5900">
                <a:latin typeface="Merriweather"/>
                <a:ea typeface="Merriweather"/>
                <a:cs typeface="Merriweather"/>
                <a:sym typeface="Merriweather"/>
              </a:defRPr>
            </a:pPr>
          </a:p>
          <a:p>
            <a:pPr>
              <a:defRPr sz="59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Indipendentemente dal proseguimento della collaborazione, avrai ricevuto 30 minuti di puro valore.</a:t>
            </a:r>
          </a:p>
        </p:txBody>
      </p:sp>
      <p:pic>
        <p:nvPicPr>
          <p:cNvPr id="668" name="ale-per-facebook.jpg" descr="ale-per-facebook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669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670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671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672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75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676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677" name="REGOLE:"/>
          <p:cNvSpPr txBox="1"/>
          <p:nvPr/>
        </p:nvSpPr>
        <p:spPr>
          <a:xfrm>
            <a:off x="1581752" y="2051771"/>
            <a:ext cx="21220496" cy="1082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5900"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pPr/>
            <a:r>
              <a:t>REGOLE:</a:t>
            </a:r>
          </a:p>
        </p:txBody>
      </p:sp>
      <p:pic>
        <p:nvPicPr>
          <p:cNvPr id="678" name="ale-per-facebook.jpg" descr="ale-per-facebook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537980" y="11599006"/>
            <a:ext cx="1342651" cy="1342651"/>
          </a:xfrm>
          <a:prstGeom prst="rect">
            <a:avLst/>
          </a:prstGeom>
          <a:ln w="12700">
            <a:miter lim="400000"/>
          </a:ln>
        </p:spPr>
      </p:pic>
      <p:sp>
        <p:nvSpPr>
          <p:cNvPr id="679" name="Alessandro Pedrazzoli"/>
          <p:cNvSpPr txBox="1"/>
          <p:nvPr/>
        </p:nvSpPr>
        <p:spPr>
          <a:xfrm>
            <a:off x="19259172" y="11792661"/>
            <a:ext cx="3119731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174A80"/>
                </a:solidFill>
              </a:defRPr>
            </a:lvl1pPr>
          </a:lstStyle>
          <a:p>
            <a:pPr/>
            <a:r>
              <a:t>Alessandro Pedrazzoli</a:t>
            </a:r>
          </a:p>
        </p:txBody>
      </p:sp>
      <p:sp>
        <p:nvSpPr>
          <p:cNvPr id="680" name="Creatore DC Method"/>
          <p:cNvSpPr txBox="1"/>
          <p:nvPr/>
        </p:nvSpPr>
        <p:spPr>
          <a:xfrm>
            <a:off x="19875736" y="12221056"/>
            <a:ext cx="2512696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>
                <a:solidFill>
                  <a:srgbClr val="929292"/>
                </a:solidFill>
              </a:defRPr>
            </a:lvl1pPr>
          </a:lstStyle>
          <a:p>
            <a:pPr/>
            <a:r>
              <a:t>Creatore DC Method</a:t>
            </a:r>
          </a:p>
        </p:txBody>
      </p:sp>
      <p:sp>
        <p:nvSpPr>
          <p:cNvPr id="681" name="alessandropedrazzoli.com"/>
          <p:cNvSpPr txBox="1"/>
          <p:nvPr/>
        </p:nvSpPr>
        <p:spPr>
          <a:xfrm>
            <a:off x="19270082" y="12574747"/>
            <a:ext cx="3123312" cy="440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0" sz="2000" u="sng"/>
            </a:lvl1pPr>
          </a:lstStyle>
          <a:p>
            <a:pPr/>
            <a:r>
              <a:t>alessandropedrazzoli.com</a:t>
            </a:r>
          </a:p>
        </p:txBody>
      </p:sp>
      <p:sp>
        <p:nvSpPr>
          <p:cNvPr id="682" name="Linea"/>
          <p:cNvSpPr/>
          <p:nvPr/>
        </p:nvSpPr>
        <p:spPr>
          <a:xfrm>
            <a:off x="18263113" y="11664015"/>
            <a:ext cx="4128489" cy="1"/>
          </a:xfrm>
          <a:prstGeom prst="line">
            <a:avLst/>
          </a:prstGeom>
          <a:ln w="25400">
            <a:solidFill>
              <a:srgbClr val="D9D9D9"/>
            </a:solidFill>
            <a:prstDash val="dash"/>
            <a:bevel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83" name="Puntualità e precisione…"/>
          <p:cNvSpPr txBox="1"/>
          <p:nvPr/>
        </p:nvSpPr>
        <p:spPr>
          <a:xfrm>
            <a:off x="5299171" y="4751594"/>
            <a:ext cx="13785658" cy="2022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1170781" indent="-1170781" algn="l">
              <a:buSzPct val="100000"/>
              <a:buAutoNum type="arabicPeriod" startAt="1"/>
              <a:defRPr b="0" sz="59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Puntualità e precisione</a:t>
            </a:r>
          </a:p>
          <a:p>
            <a:pPr marL="1170781" indent="-1170781" algn="l">
              <a:buSzPct val="100000"/>
              <a:buAutoNum type="arabicPeriod" startAt="1"/>
              <a:defRPr b="0" sz="59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Uso esclusivo delle informazioni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86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687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688" name="Per candidarti fai click sul  pulsante qui sotto e segui le istruzioni"/>
          <p:cNvSpPr txBox="1"/>
          <p:nvPr/>
        </p:nvSpPr>
        <p:spPr>
          <a:xfrm>
            <a:off x="980357" y="2645983"/>
            <a:ext cx="22423287" cy="2505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b="0" sz="7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Per candidarti fai click sul </a:t>
            </a:r>
            <a:br/>
            <a:r>
              <a:t>pulsante qui sotto e segui le istruzioni</a:t>
            </a:r>
          </a:p>
        </p:txBody>
      </p:sp>
      <p:sp>
        <p:nvSpPr>
          <p:cNvPr id="689" name="Linea"/>
          <p:cNvSpPr/>
          <p:nvPr/>
        </p:nvSpPr>
        <p:spPr>
          <a:xfrm>
            <a:off x="8414844" y="6690116"/>
            <a:ext cx="1" cy="3559556"/>
          </a:xfrm>
          <a:prstGeom prst="line">
            <a:avLst/>
          </a:prstGeom>
          <a:ln w="508000">
            <a:solidFill>
              <a:srgbClr val="C82506"/>
            </a:solidFill>
            <a:bevel/>
            <a:tailEnd type="triangle"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1087443">
              <a:defRPr b="0" sz="4300">
                <a:latin typeface="Trebuchet MS"/>
                <a:ea typeface="Trebuchet MS"/>
                <a:cs typeface="Trebuchet MS"/>
                <a:sym typeface="Trebuchet MS"/>
              </a:defRPr>
            </a:pPr>
          </a:p>
        </p:txBody>
      </p:sp>
      <p:sp>
        <p:nvSpPr>
          <p:cNvPr id="690" name="Linea"/>
          <p:cNvSpPr/>
          <p:nvPr/>
        </p:nvSpPr>
        <p:spPr>
          <a:xfrm>
            <a:off x="10932948" y="6690116"/>
            <a:ext cx="1" cy="3559557"/>
          </a:xfrm>
          <a:prstGeom prst="line">
            <a:avLst/>
          </a:prstGeom>
          <a:ln w="508000">
            <a:solidFill>
              <a:srgbClr val="C82506"/>
            </a:solidFill>
            <a:bevel/>
            <a:tailEnd type="triangle"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1087443">
              <a:defRPr b="0" sz="4300">
                <a:latin typeface="Trebuchet MS"/>
                <a:ea typeface="Trebuchet MS"/>
                <a:cs typeface="Trebuchet MS"/>
                <a:sym typeface="Trebuchet MS"/>
              </a:defRPr>
            </a:pPr>
          </a:p>
        </p:txBody>
      </p:sp>
      <p:sp>
        <p:nvSpPr>
          <p:cNvPr id="691" name="Linea"/>
          <p:cNvSpPr/>
          <p:nvPr/>
        </p:nvSpPr>
        <p:spPr>
          <a:xfrm>
            <a:off x="13451052" y="6690116"/>
            <a:ext cx="1" cy="3559557"/>
          </a:xfrm>
          <a:prstGeom prst="line">
            <a:avLst/>
          </a:prstGeom>
          <a:ln w="508000">
            <a:solidFill>
              <a:srgbClr val="C82506"/>
            </a:solidFill>
            <a:bevel/>
            <a:tailEnd type="triangle"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1087443">
              <a:defRPr b="0" sz="4300">
                <a:latin typeface="Trebuchet MS"/>
                <a:ea typeface="Trebuchet MS"/>
                <a:cs typeface="Trebuchet MS"/>
                <a:sym typeface="Trebuchet MS"/>
              </a:defRPr>
            </a:pPr>
          </a:p>
        </p:txBody>
      </p:sp>
      <p:sp>
        <p:nvSpPr>
          <p:cNvPr id="692" name="Linea"/>
          <p:cNvSpPr/>
          <p:nvPr/>
        </p:nvSpPr>
        <p:spPr>
          <a:xfrm>
            <a:off x="15969155" y="6690116"/>
            <a:ext cx="1" cy="3559557"/>
          </a:xfrm>
          <a:prstGeom prst="line">
            <a:avLst/>
          </a:prstGeom>
          <a:ln w="508000">
            <a:solidFill>
              <a:srgbClr val="C82506"/>
            </a:solidFill>
            <a:bevel/>
            <a:tailEnd type="triangle"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1087443">
              <a:defRPr b="0" sz="4300">
                <a:latin typeface="Trebuchet MS"/>
                <a:ea typeface="Trebuchet MS"/>
                <a:cs typeface="Trebuchet MS"/>
                <a:sym typeface="Trebuchet M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695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696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697" name="ATTENZIONE: opportunità limitata"/>
          <p:cNvSpPr txBox="1"/>
          <p:nvPr/>
        </p:nvSpPr>
        <p:spPr>
          <a:xfrm>
            <a:off x="980357" y="5942157"/>
            <a:ext cx="22423287" cy="1323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b="0" sz="7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pPr/>
            <a:r>
              <a:t>ATTENZIONE: opportunità limitata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Rettangolo"/>
          <p:cNvSpPr/>
          <p:nvPr/>
        </p:nvSpPr>
        <p:spPr>
          <a:xfrm>
            <a:off x="-6048" y="3542"/>
            <a:ext cx="24396096" cy="431083"/>
          </a:xfrm>
          <a:prstGeom prst="rect">
            <a:avLst/>
          </a:prstGeom>
          <a:solidFill>
            <a:srgbClr val="5AB0F9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700" name="Rettangolo"/>
          <p:cNvSpPr/>
          <p:nvPr/>
        </p:nvSpPr>
        <p:spPr>
          <a:xfrm>
            <a:off x="-6048" y="13320259"/>
            <a:ext cx="24396096" cy="431083"/>
          </a:xfrm>
          <a:prstGeom prst="rect">
            <a:avLst/>
          </a:prstGeom>
          <a:solidFill>
            <a:srgbClr val="174A8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701" name="Ale-Ped-logo-big.png" descr="Ale-Ped-logo-bi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551" y="12773665"/>
            <a:ext cx="1757915" cy="3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702" name="Per candidarti fai click sul  pulsante qui sotto e segui le istruzioni"/>
          <p:cNvSpPr txBox="1"/>
          <p:nvPr/>
        </p:nvSpPr>
        <p:spPr>
          <a:xfrm>
            <a:off x="980357" y="2645983"/>
            <a:ext cx="22423287" cy="2505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b="0" sz="7400">
                <a:latin typeface="Merriweather"/>
                <a:ea typeface="Merriweather"/>
                <a:cs typeface="Merriweather"/>
                <a:sym typeface="Merriweather"/>
              </a:defRPr>
            </a:pPr>
            <a:r>
              <a:t>Per candidarti fai click sul </a:t>
            </a:r>
            <a:br/>
            <a:r>
              <a:t>pulsante qui sotto e segui le istruzioni</a:t>
            </a:r>
          </a:p>
        </p:txBody>
      </p:sp>
      <p:sp>
        <p:nvSpPr>
          <p:cNvPr id="703" name="Linea"/>
          <p:cNvSpPr/>
          <p:nvPr/>
        </p:nvSpPr>
        <p:spPr>
          <a:xfrm>
            <a:off x="8414844" y="6690116"/>
            <a:ext cx="1" cy="3559556"/>
          </a:xfrm>
          <a:prstGeom prst="line">
            <a:avLst/>
          </a:prstGeom>
          <a:ln w="508000">
            <a:solidFill>
              <a:srgbClr val="C82506"/>
            </a:solidFill>
            <a:bevel/>
            <a:tailEnd type="triangle"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1087443">
              <a:defRPr b="0" sz="4300">
                <a:latin typeface="Trebuchet MS"/>
                <a:ea typeface="Trebuchet MS"/>
                <a:cs typeface="Trebuchet MS"/>
                <a:sym typeface="Trebuchet MS"/>
              </a:defRPr>
            </a:pPr>
          </a:p>
        </p:txBody>
      </p:sp>
      <p:sp>
        <p:nvSpPr>
          <p:cNvPr id="704" name="Linea"/>
          <p:cNvSpPr/>
          <p:nvPr/>
        </p:nvSpPr>
        <p:spPr>
          <a:xfrm>
            <a:off x="10932948" y="6690116"/>
            <a:ext cx="1" cy="3559557"/>
          </a:xfrm>
          <a:prstGeom prst="line">
            <a:avLst/>
          </a:prstGeom>
          <a:ln w="508000">
            <a:solidFill>
              <a:srgbClr val="C82506"/>
            </a:solidFill>
            <a:bevel/>
            <a:tailEnd type="triangle"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1087443">
              <a:defRPr b="0" sz="4300">
                <a:latin typeface="Trebuchet MS"/>
                <a:ea typeface="Trebuchet MS"/>
                <a:cs typeface="Trebuchet MS"/>
                <a:sym typeface="Trebuchet MS"/>
              </a:defRPr>
            </a:pPr>
          </a:p>
        </p:txBody>
      </p:sp>
      <p:sp>
        <p:nvSpPr>
          <p:cNvPr id="705" name="Linea"/>
          <p:cNvSpPr/>
          <p:nvPr/>
        </p:nvSpPr>
        <p:spPr>
          <a:xfrm>
            <a:off x="13451052" y="6690116"/>
            <a:ext cx="1" cy="3559557"/>
          </a:xfrm>
          <a:prstGeom prst="line">
            <a:avLst/>
          </a:prstGeom>
          <a:ln w="508000">
            <a:solidFill>
              <a:srgbClr val="C82506"/>
            </a:solidFill>
            <a:bevel/>
            <a:tailEnd type="triangle"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1087443">
              <a:defRPr b="0" sz="4300">
                <a:latin typeface="Trebuchet MS"/>
                <a:ea typeface="Trebuchet MS"/>
                <a:cs typeface="Trebuchet MS"/>
                <a:sym typeface="Trebuchet MS"/>
              </a:defRPr>
            </a:pPr>
          </a:p>
        </p:txBody>
      </p:sp>
      <p:sp>
        <p:nvSpPr>
          <p:cNvPr id="706" name="Linea"/>
          <p:cNvSpPr/>
          <p:nvPr/>
        </p:nvSpPr>
        <p:spPr>
          <a:xfrm>
            <a:off x="15969155" y="6690116"/>
            <a:ext cx="1" cy="3559557"/>
          </a:xfrm>
          <a:prstGeom prst="line">
            <a:avLst/>
          </a:prstGeom>
          <a:ln w="508000">
            <a:solidFill>
              <a:srgbClr val="C82506"/>
            </a:solidFill>
            <a:bevel/>
            <a:tailEnd type="triangle"/>
          </a:ln>
          <a:effectLst>
            <a:outerShdw sx="100000" sy="100000" kx="0" ky="0" algn="b" rotWithShape="0" blurRad="38100" dist="19999" dir="540000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algn="l" defTabSz="1087443">
              <a:defRPr b="0" sz="4300">
                <a:latin typeface="Trebuchet MS"/>
                <a:ea typeface="Trebuchet MS"/>
                <a:cs typeface="Trebuchet MS"/>
                <a:sym typeface="Trebuchet M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